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31"/>
  </p:handoutMasterIdLst>
  <p:sldIdLst>
    <p:sldId id="256" r:id="rId5"/>
    <p:sldId id="257" r:id="rId6"/>
    <p:sldId id="259" r:id="rId7"/>
    <p:sldId id="331" r:id="rId8"/>
    <p:sldId id="339" r:id="rId9"/>
    <p:sldId id="344" r:id="rId10"/>
    <p:sldId id="348" r:id="rId11"/>
    <p:sldId id="349" r:id="rId12"/>
    <p:sldId id="350" r:id="rId13"/>
    <p:sldId id="345" r:id="rId14"/>
    <p:sldId id="333" r:id="rId15"/>
    <p:sldId id="343" r:id="rId16"/>
    <p:sldId id="347" r:id="rId17"/>
    <p:sldId id="351" r:id="rId18"/>
    <p:sldId id="352" r:id="rId19"/>
    <p:sldId id="346" r:id="rId20"/>
    <p:sldId id="270" r:id="rId21"/>
    <p:sldId id="268" r:id="rId22"/>
    <p:sldId id="266" r:id="rId23"/>
    <p:sldId id="361" r:id="rId24"/>
    <p:sldId id="362" r:id="rId25"/>
    <p:sldId id="360" r:id="rId26"/>
    <p:sldId id="355" r:id="rId27"/>
    <p:sldId id="353" r:id="rId28"/>
    <p:sldId id="357" r:id="rId29"/>
    <p:sldId id="3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95"/>
    <a:srgbClr val="C1D3E3"/>
    <a:srgbClr val="2C83C3"/>
    <a:srgbClr val="929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7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6484526529956"/>
          <c:y val="7.7820515742906507E-2"/>
          <c:w val="0.70927110233605772"/>
          <c:h val="0.84915614373976234"/>
        </c:manualLayout>
      </c:layout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Three Main Funds</c:v>
                </c:pt>
              </c:strCache>
            </c:strRef>
          </c:tx>
          <c:spPr>
            <a:solidFill>
              <a:srgbClr val="005295"/>
            </a:solidFill>
            <a:ln w="19050">
              <a:solidFill>
                <a:schemeClr val="lt1"/>
              </a:solidFill>
            </a:ln>
            <a:effectLst/>
          </c:spPr>
          <c:explosion val="15"/>
          <c:dPt>
            <c:idx val="0"/>
            <c:bubble3D val="0"/>
            <c:explosion val="27"/>
            <c:spPr>
              <a:solidFill>
                <a:srgbClr val="E90C0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58-E241-A85D-00330A228C5C}"/>
              </c:ext>
            </c:extLst>
          </c:dPt>
          <c:dPt>
            <c:idx val="1"/>
            <c:bubble3D val="0"/>
            <c:explosion val="0"/>
            <c:spPr>
              <a:solidFill>
                <a:srgbClr val="F7941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358-E241-A85D-00330A228C5C}"/>
              </c:ext>
            </c:extLst>
          </c:dPt>
          <c:dPt>
            <c:idx val="2"/>
            <c:bubble3D val="0"/>
            <c:explosion val="0"/>
            <c:spPr>
              <a:solidFill>
                <a:srgbClr val="0253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58-E241-A85D-00330A228C5C}"/>
              </c:ext>
            </c:extLst>
          </c:dPt>
          <c:cat>
            <c:strRef>
              <c:f>Sheet1!$A$2:$A$5</c:f>
              <c:strCache>
                <c:ptCount val="3"/>
                <c:pt idx="0">
                  <c:v>State General Fund</c:v>
                </c:pt>
                <c:pt idx="1">
                  <c:v>Subdivision Fund</c:v>
                </c:pt>
                <c:pt idx="2">
                  <c:v>Abatement Council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91950000</c:v>
                </c:pt>
                <c:pt idx="1">
                  <c:v>91950000</c:v>
                </c:pt>
                <c:pt idx="2">
                  <c:v>429100000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58-E241-A85D-00330A228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6484526529956"/>
          <c:y val="7.7820515742906507E-2"/>
          <c:w val="0.70927110233605772"/>
          <c:h val="0.84915614373976234"/>
        </c:manualLayout>
      </c:layout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Three Main Funds</c:v>
                </c:pt>
              </c:strCache>
            </c:strRef>
          </c:tx>
          <c:spPr>
            <a:solidFill>
              <a:srgbClr val="005295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rgbClr val="E90C0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EA-E148-8F57-8EC35A66D59B}"/>
              </c:ext>
            </c:extLst>
          </c:dPt>
          <c:dPt>
            <c:idx val="1"/>
            <c:bubble3D val="0"/>
            <c:explosion val="23"/>
            <c:spPr>
              <a:solidFill>
                <a:srgbClr val="F7941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EA-E148-8F57-8EC35A66D59B}"/>
              </c:ext>
            </c:extLst>
          </c:dPt>
          <c:dPt>
            <c:idx val="2"/>
            <c:bubble3D val="0"/>
            <c:spPr>
              <a:solidFill>
                <a:srgbClr val="02539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EA-E148-8F57-8EC35A66D59B}"/>
              </c:ext>
            </c:extLst>
          </c:dPt>
          <c:cat>
            <c:strRef>
              <c:f>Sheet1!$A$2:$A$5</c:f>
              <c:strCache>
                <c:ptCount val="3"/>
                <c:pt idx="0">
                  <c:v>State General Fund</c:v>
                </c:pt>
                <c:pt idx="1">
                  <c:v>Subdivision Fund</c:v>
                </c:pt>
                <c:pt idx="2">
                  <c:v>Abatement Council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91950000</c:v>
                </c:pt>
                <c:pt idx="1">
                  <c:v>91950000</c:v>
                </c:pt>
                <c:pt idx="2">
                  <c:v>429100000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EA-E148-8F57-8EC35A66D5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2" charset="0"/>
                <a:ea typeface="+mn-ea"/>
                <a:cs typeface="Gotham Bold" pitchFamily="2" charset="0"/>
              </a:defRPr>
            </a:pPr>
            <a:r>
              <a:rPr lang="en-US" b="1" i="0" dirty="0">
                <a:latin typeface="Gotham Bold" pitchFamily="2" charset="0"/>
                <a:cs typeface="Gotham Bold" pitchFamily="2" charset="0"/>
              </a:rPr>
              <a:t>Fatal and Nonfatal Overdoses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 Bold" pitchFamily="2" charset="0"/>
              <a:ea typeface="+mn-ea"/>
              <a:cs typeface="Gotham Bold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958280911138943E-2"/>
          <c:y val="0.14421056311899594"/>
          <c:w val="0.8852702919089156"/>
          <c:h val="0.6473003570927236"/>
        </c:manualLayout>
      </c:layout>
      <c:lineChart>
        <c:grouping val="standard"/>
        <c:varyColors val="0"/>
        <c:ser>
          <c:idx val="0"/>
          <c:order val="0"/>
          <c:tx>
            <c:v>Fatal Overdoses</c:v>
          </c:tx>
          <c:spPr>
            <a:ln w="28575" cap="rnd">
              <a:solidFill>
                <a:srgbClr val="E90C0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Light" pitchFamily="2" charset="0"/>
                    <a:ea typeface="+mn-ea"/>
                    <a:cs typeface="Gotham Book" pitchFamily="2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1">
                  <c:v>4</c:v>
                </c:pt>
                <c:pt idx="2">
                  <c:v>10</c:v>
                </c:pt>
                <c:pt idx="3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8E-A04D-8EBD-D243E5680A3F}"/>
            </c:ext>
          </c:extLst>
        </c:ser>
        <c:ser>
          <c:idx val="1"/>
          <c:order val="1"/>
          <c:tx>
            <c:v>Nonfatal Overdoses</c:v>
          </c:tx>
          <c:spPr>
            <a:ln w="28575" cap="rnd">
              <a:solidFill>
                <a:srgbClr val="F6B12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Light" pitchFamily="2" charset="0"/>
                    <a:ea typeface="+mn-ea"/>
                    <a:cs typeface="Gotham Book" pitchFamily="2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26</c:v>
                </c:pt>
                <c:pt idx="1">
                  <c:v>22</c:v>
                </c:pt>
                <c:pt idx="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8E-A04D-8EBD-D243E5680A3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81810175"/>
        <c:axId val="510060096"/>
      </c:lineChart>
      <c:catAx>
        <c:axId val="681810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pPr>
            <a:endParaRPr lang="en-US"/>
          </a:p>
        </c:txPr>
        <c:crossAx val="510060096"/>
        <c:crosses val="autoZero"/>
        <c:auto val="1"/>
        <c:lblAlgn val="ctr"/>
        <c:lblOffset val="100"/>
        <c:noMultiLvlLbl val="0"/>
      </c:catAx>
      <c:valAx>
        <c:axId val="51006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ea typeface="+mn-ea"/>
                <a:cs typeface="+mn-cs"/>
              </a:defRPr>
            </a:pPr>
            <a:endParaRPr lang="en-US"/>
          </a:p>
        </c:txPr>
        <c:crossAx val="681810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75000"/>
          <a:lumOff val="2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2" charset="0"/>
                <a:ea typeface="+mn-ea"/>
                <a:cs typeface="Gotham Bold" pitchFamily="2" charset="0"/>
              </a:defRPr>
            </a:pPr>
            <a:r>
              <a:rPr lang="en-US" b="1" i="0" dirty="0">
                <a:latin typeface="Gotham Bold" pitchFamily="2" charset="0"/>
                <a:cs typeface="Gotham Bold" pitchFamily="2" charset="0"/>
              </a:rPr>
              <a:t>Rx MME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otham Bold" pitchFamily="2" charset="0"/>
              <a:ea typeface="+mn-ea"/>
              <a:cs typeface="Gotham Bold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34616432649295"/>
          <c:y val="0.14421056311899594"/>
          <c:w val="0.81572778118733891"/>
          <c:h val="0.70826521192563408"/>
        </c:manualLayout>
      </c:layout>
      <c:lineChart>
        <c:grouping val="standard"/>
        <c:varyColors val="0"/>
        <c:ser>
          <c:idx val="0"/>
          <c:order val="0"/>
          <c:tx>
            <c:v>MME</c:v>
          </c:tx>
          <c:spPr>
            <a:ln w="28575" cap="rnd">
              <a:solidFill>
                <a:srgbClr val="025395"/>
              </a:solidFill>
              <a:round/>
            </a:ln>
            <a:effectLst/>
          </c:spPr>
          <c:marker>
            <c:symbol val="none"/>
          </c:marker>
          <c:cat>
            <c:strRef>
              <c:f>Sheet1!$B$1:$D$1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48540</c:v>
                </c:pt>
                <c:pt idx="1">
                  <c:v>45246</c:v>
                </c:pt>
                <c:pt idx="2">
                  <c:v>42431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6F-B640-A86A-6952115CF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3316800"/>
        <c:axId val="2023318448"/>
      </c:lineChart>
      <c:catAx>
        <c:axId val="202331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pPr>
            <a:endParaRPr lang="en-US"/>
          </a:p>
        </c:txPr>
        <c:crossAx val="2023318448"/>
        <c:crosses val="autoZero"/>
        <c:auto val="1"/>
        <c:lblAlgn val="ctr"/>
        <c:lblOffset val="100"/>
        <c:noMultiLvlLbl val="0"/>
      </c:catAx>
      <c:valAx>
        <c:axId val="202331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pPr>
            <a:endParaRPr lang="en-US"/>
          </a:p>
        </c:txPr>
        <c:crossAx val="202331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75000"/>
          <a:lumOff val="2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50E19-D757-2541-80D0-500ADB459021}" type="doc">
      <dgm:prSet loTypeId="urn:microsoft.com/office/officeart/2005/8/layout/orgChart1" loCatId="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EC68792-73CB-ED49-A588-FEB812E327A8}">
      <dgm:prSet phldrT="[Text]" custT="1"/>
      <dgm:spPr>
        <a:solidFill>
          <a:srgbClr val="005295"/>
        </a:solidFill>
      </dgm:spPr>
      <dgm:t>
        <a:bodyPr/>
        <a:lstStyle/>
        <a:p>
          <a:r>
            <a:rPr lang="en-US" sz="3500" b="0" i="0" dirty="0">
              <a:latin typeface="Century Gothic" panose="020B0502020202020204" pitchFamily="34" charset="0"/>
              <a:cs typeface="Al Nile" pitchFamily="2" charset="-78"/>
            </a:rPr>
            <a:t>Total</a:t>
          </a:r>
        </a:p>
      </dgm:t>
    </dgm:pt>
    <dgm:pt modelId="{AAE526FA-CFE4-0741-8B2B-6CAE9B867B25}" type="parTrans" cxnId="{E3955BC0-DB30-514B-B7A9-BA96C3A85D52}">
      <dgm:prSet/>
      <dgm:spPr/>
      <dgm:t>
        <a:bodyPr/>
        <a:lstStyle/>
        <a:p>
          <a:endParaRPr lang="en-US"/>
        </a:p>
      </dgm:t>
    </dgm:pt>
    <dgm:pt modelId="{DA4A0321-3254-D549-8087-56FFD5D63CBA}" type="sibTrans" cxnId="{E3955BC0-DB30-514B-B7A9-BA96C3A85D52}">
      <dgm:prSet/>
      <dgm:spPr/>
      <dgm:t>
        <a:bodyPr/>
        <a:lstStyle/>
        <a:p>
          <a:endParaRPr lang="en-US"/>
        </a:p>
      </dgm:t>
    </dgm:pt>
    <dgm:pt modelId="{D74E65B7-31EA-9849-A38C-8E2CB4DD1C4D}">
      <dgm:prSet phldrT="[Text]" custT="1"/>
      <dgm:spPr>
        <a:solidFill>
          <a:srgbClr val="005295"/>
        </a:solidFill>
      </dgm:spPr>
      <dgm:t>
        <a:bodyPr/>
        <a:lstStyle/>
        <a:p>
          <a:r>
            <a:rPr lang="en-US" sz="2800" dirty="0">
              <a:latin typeface="Century Gothic" panose="020B0502020202020204" pitchFamily="34" charset="0"/>
            </a:rPr>
            <a:t>Subdivision Fund – 15% </a:t>
          </a:r>
        </a:p>
      </dgm:t>
    </dgm:pt>
    <dgm:pt modelId="{65E09B71-5DDF-C540-BB65-191E99FB9B39}" type="parTrans" cxnId="{49C6AC9F-07DC-3649-921B-A3CD7870443A}">
      <dgm:prSet/>
      <dgm:spPr/>
      <dgm:t>
        <a:bodyPr/>
        <a:lstStyle/>
        <a:p>
          <a:endParaRPr lang="en-US"/>
        </a:p>
      </dgm:t>
    </dgm:pt>
    <dgm:pt modelId="{D369CCB1-F06E-6447-A8AC-8D8A9052B851}" type="sibTrans" cxnId="{49C6AC9F-07DC-3649-921B-A3CD7870443A}">
      <dgm:prSet/>
      <dgm:spPr/>
      <dgm:t>
        <a:bodyPr/>
        <a:lstStyle/>
        <a:p>
          <a:endParaRPr lang="en-US"/>
        </a:p>
      </dgm:t>
    </dgm:pt>
    <dgm:pt modelId="{D53722B6-0093-F045-AE42-932BDAD463A6}">
      <dgm:prSet phldrT="[Text]" custT="1"/>
      <dgm:spPr>
        <a:solidFill>
          <a:srgbClr val="005295"/>
        </a:solidFill>
      </dgm:spPr>
      <dgm:t>
        <a:bodyPr/>
        <a:lstStyle/>
        <a:p>
          <a:r>
            <a:rPr lang="en-US" sz="2800" dirty="0">
              <a:latin typeface="Century Gothic" panose="020B0502020202020204" pitchFamily="34" charset="0"/>
            </a:rPr>
            <a:t>Abatement Fund – 70%</a:t>
          </a:r>
        </a:p>
      </dgm:t>
    </dgm:pt>
    <dgm:pt modelId="{C7590322-AFEB-B941-BF80-486347018D13}" type="parTrans" cxnId="{28820702-9AA7-C64B-A355-2CF91711BAD3}">
      <dgm:prSet/>
      <dgm:spPr/>
      <dgm:t>
        <a:bodyPr/>
        <a:lstStyle/>
        <a:p>
          <a:endParaRPr lang="en-US"/>
        </a:p>
      </dgm:t>
    </dgm:pt>
    <dgm:pt modelId="{6E43BDAB-479C-394A-84DB-1E484DE28869}" type="sibTrans" cxnId="{28820702-9AA7-C64B-A355-2CF91711BAD3}">
      <dgm:prSet/>
      <dgm:spPr/>
      <dgm:t>
        <a:bodyPr/>
        <a:lstStyle/>
        <a:p>
          <a:endParaRPr lang="en-US"/>
        </a:p>
      </dgm:t>
    </dgm:pt>
    <dgm:pt modelId="{306AA116-819D-9745-9BBB-79DC96F384E5}">
      <dgm:prSet phldrT="[Text]" custT="1"/>
      <dgm:spPr>
        <a:solidFill>
          <a:srgbClr val="005295"/>
        </a:solidFill>
      </dgm:spPr>
      <dgm:t>
        <a:bodyPr/>
        <a:lstStyle/>
        <a:p>
          <a:r>
            <a:rPr lang="en-US" sz="2800" dirty="0">
              <a:latin typeface="Century Gothic" panose="020B0502020202020204" pitchFamily="34" charset="0"/>
            </a:rPr>
            <a:t>State Fund  15%</a:t>
          </a:r>
        </a:p>
      </dgm:t>
    </dgm:pt>
    <dgm:pt modelId="{CCE822B8-BB3C-3B42-A135-3C1506DF1366}" type="sibTrans" cxnId="{18F1EE13-CAC9-2946-9067-DFBBC376302A}">
      <dgm:prSet/>
      <dgm:spPr/>
      <dgm:t>
        <a:bodyPr/>
        <a:lstStyle/>
        <a:p>
          <a:endParaRPr lang="en-US"/>
        </a:p>
      </dgm:t>
    </dgm:pt>
    <dgm:pt modelId="{D209255D-E3DC-894C-AA7F-5583B2E0176C}" type="parTrans" cxnId="{18F1EE13-CAC9-2946-9067-DFBBC376302A}">
      <dgm:prSet/>
      <dgm:spPr/>
      <dgm:t>
        <a:bodyPr/>
        <a:lstStyle/>
        <a:p>
          <a:endParaRPr lang="en-US"/>
        </a:p>
      </dgm:t>
    </dgm:pt>
    <dgm:pt modelId="{6B6A38F1-C2B2-B748-AC80-442FFDB82877}" type="pres">
      <dgm:prSet presAssocID="{CF250E19-D757-2541-80D0-500ADB45902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3492C59-D6AF-4240-9D64-3EC959AF4E87}" type="pres">
      <dgm:prSet presAssocID="{AEC68792-73CB-ED49-A588-FEB812E327A8}" presName="hierRoot1" presStyleCnt="0">
        <dgm:presLayoutVars>
          <dgm:hierBranch val="init"/>
        </dgm:presLayoutVars>
      </dgm:prSet>
      <dgm:spPr/>
    </dgm:pt>
    <dgm:pt modelId="{10D14AC6-AC2E-5042-8F7F-697B81676898}" type="pres">
      <dgm:prSet presAssocID="{AEC68792-73CB-ED49-A588-FEB812E327A8}" presName="rootComposite1" presStyleCnt="0"/>
      <dgm:spPr/>
    </dgm:pt>
    <dgm:pt modelId="{DEA3AFA1-6786-AA41-9E47-1F4E6E57F19B}" type="pres">
      <dgm:prSet presAssocID="{AEC68792-73CB-ED49-A588-FEB812E327A8}" presName="rootText1" presStyleLbl="node0" presStyleIdx="0" presStyleCnt="1">
        <dgm:presLayoutVars>
          <dgm:chPref val="3"/>
        </dgm:presLayoutVars>
      </dgm:prSet>
      <dgm:spPr/>
    </dgm:pt>
    <dgm:pt modelId="{409A992C-C4AE-004D-A2A7-8A3F3050C5AA}" type="pres">
      <dgm:prSet presAssocID="{AEC68792-73CB-ED49-A588-FEB812E327A8}" presName="rootConnector1" presStyleLbl="node1" presStyleIdx="0" presStyleCnt="0"/>
      <dgm:spPr/>
    </dgm:pt>
    <dgm:pt modelId="{82526567-4978-D34A-B3D9-DD7479A904C3}" type="pres">
      <dgm:prSet presAssocID="{AEC68792-73CB-ED49-A588-FEB812E327A8}" presName="hierChild2" presStyleCnt="0"/>
      <dgm:spPr/>
    </dgm:pt>
    <dgm:pt modelId="{04636024-2F1E-4540-8E1E-33A940F2E4A8}" type="pres">
      <dgm:prSet presAssocID="{D209255D-E3DC-894C-AA7F-5583B2E0176C}" presName="Name37" presStyleLbl="parChTrans1D2" presStyleIdx="0" presStyleCnt="3"/>
      <dgm:spPr/>
    </dgm:pt>
    <dgm:pt modelId="{B2CE4235-0387-494D-8A52-CBE5EBF4004D}" type="pres">
      <dgm:prSet presAssocID="{306AA116-819D-9745-9BBB-79DC96F384E5}" presName="hierRoot2" presStyleCnt="0">
        <dgm:presLayoutVars>
          <dgm:hierBranch val="init"/>
        </dgm:presLayoutVars>
      </dgm:prSet>
      <dgm:spPr/>
    </dgm:pt>
    <dgm:pt modelId="{8A1482BC-4AAE-6D44-9888-07AEF93C7345}" type="pres">
      <dgm:prSet presAssocID="{306AA116-819D-9745-9BBB-79DC96F384E5}" presName="rootComposite" presStyleCnt="0"/>
      <dgm:spPr/>
    </dgm:pt>
    <dgm:pt modelId="{C391D678-41AE-E94D-95C7-77697D15AD61}" type="pres">
      <dgm:prSet presAssocID="{306AA116-819D-9745-9BBB-79DC96F384E5}" presName="rootText" presStyleLbl="node2" presStyleIdx="0" presStyleCnt="3">
        <dgm:presLayoutVars>
          <dgm:chPref val="3"/>
        </dgm:presLayoutVars>
      </dgm:prSet>
      <dgm:spPr/>
    </dgm:pt>
    <dgm:pt modelId="{50E8B0C9-FA58-104B-BB62-4D6CA04FE6BF}" type="pres">
      <dgm:prSet presAssocID="{306AA116-819D-9745-9BBB-79DC96F384E5}" presName="rootConnector" presStyleLbl="node2" presStyleIdx="0" presStyleCnt="3"/>
      <dgm:spPr/>
    </dgm:pt>
    <dgm:pt modelId="{F292BA81-ADB5-D54F-98D9-811A25B8AE5B}" type="pres">
      <dgm:prSet presAssocID="{306AA116-819D-9745-9BBB-79DC96F384E5}" presName="hierChild4" presStyleCnt="0"/>
      <dgm:spPr/>
    </dgm:pt>
    <dgm:pt modelId="{9860F614-C690-A743-B3F6-64DDE80A5261}" type="pres">
      <dgm:prSet presAssocID="{306AA116-819D-9745-9BBB-79DC96F384E5}" presName="hierChild5" presStyleCnt="0"/>
      <dgm:spPr/>
    </dgm:pt>
    <dgm:pt modelId="{4D2629D3-C5D7-5F48-A25A-2B5A4AD32744}" type="pres">
      <dgm:prSet presAssocID="{65E09B71-5DDF-C540-BB65-191E99FB9B39}" presName="Name37" presStyleLbl="parChTrans1D2" presStyleIdx="1" presStyleCnt="3"/>
      <dgm:spPr/>
    </dgm:pt>
    <dgm:pt modelId="{FD634F04-7554-DD4F-9C82-6796B493F995}" type="pres">
      <dgm:prSet presAssocID="{D74E65B7-31EA-9849-A38C-8E2CB4DD1C4D}" presName="hierRoot2" presStyleCnt="0">
        <dgm:presLayoutVars>
          <dgm:hierBranch val="init"/>
        </dgm:presLayoutVars>
      </dgm:prSet>
      <dgm:spPr/>
    </dgm:pt>
    <dgm:pt modelId="{A053D17B-CCB7-BB4A-9EC4-D8A5AE41FF25}" type="pres">
      <dgm:prSet presAssocID="{D74E65B7-31EA-9849-A38C-8E2CB4DD1C4D}" presName="rootComposite" presStyleCnt="0"/>
      <dgm:spPr/>
    </dgm:pt>
    <dgm:pt modelId="{6241BB0F-CDA5-6041-84E3-959506F61CC9}" type="pres">
      <dgm:prSet presAssocID="{D74E65B7-31EA-9849-A38C-8E2CB4DD1C4D}" presName="rootText" presStyleLbl="node2" presStyleIdx="1" presStyleCnt="3">
        <dgm:presLayoutVars>
          <dgm:chPref val="3"/>
        </dgm:presLayoutVars>
      </dgm:prSet>
      <dgm:spPr/>
    </dgm:pt>
    <dgm:pt modelId="{3C609ABE-2111-8941-9202-E9647BFF873C}" type="pres">
      <dgm:prSet presAssocID="{D74E65B7-31EA-9849-A38C-8E2CB4DD1C4D}" presName="rootConnector" presStyleLbl="node2" presStyleIdx="1" presStyleCnt="3"/>
      <dgm:spPr/>
    </dgm:pt>
    <dgm:pt modelId="{D76C78AF-5A7C-6143-B8E8-E65FE43874A9}" type="pres">
      <dgm:prSet presAssocID="{D74E65B7-31EA-9849-A38C-8E2CB4DD1C4D}" presName="hierChild4" presStyleCnt="0"/>
      <dgm:spPr/>
    </dgm:pt>
    <dgm:pt modelId="{C79F83CA-0104-A54D-A7D3-01FEADBAF83A}" type="pres">
      <dgm:prSet presAssocID="{D74E65B7-31EA-9849-A38C-8E2CB4DD1C4D}" presName="hierChild5" presStyleCnt="0"/>
      <dgm:spPr/>
    </dgm:pt>
    <dgm:pt modelId="{EEEAC559-61D4-554E-8203-69568A2245D3}" type="pres">
      <dgm:prSet presAssocID="{C7590322-AFEB-B941-BF80-486347018D13}" presName="Name37" presStyleLbl="parChTrans1D2" presStyleIdx="2" presStyleCnt="3"/>
      <dgm:spPr/>
    </dgm:pt>
    <dgm:pt modelId="{828B0123-00F3-E84F-B4DD-8F14FA85BED5}" type="pres">
      <dgm:prSet presAssocID="{D53722B6-0093-F045-AE42-932BDAD463A6}" presName="hierRoot2" presStyleCnt="0">
        <dgm:presLayoutVars>
          <dgm:hierBranch val="init"/>
        </dgm:presLayoutVars>
      </dgm:prSet>
      <dgm:spPr/>
    </dgm:pt>
    <dgm:pt modelId="{664DB90E-EA57-8F4D-A8B6-B63B8EAD6061}" type="pres">
      <dgm:prSet presAssocID="{D53722B6-0093-F045-AE42-932BDAD463A6}" presName="rootComposite" presStyleCnt="0"/>
      <dgm:spPr/>
    </dgm:pt>
    <dgm:pt modelId="{F95ED18E-30B1-A640-81A8-51ABAEC783AB}" type="pres">
      <dgm:prSet presAssocID="{D53722B6-0093-F045-AE42-932BDAD463A6}" presName="rootText" presStyleLbl="node2" presStyleIdx="2" presStyleCnt="3">
        <dgm:presLayoutVars>
          <dgm:chPref val="3"/>
        </dgm:presLayoutVars>
      </dgm:prSet>
      <dgm:spPr/>
    </dgm:pt>
    <dgm:pt modelId="{86E91137-2246-F342-9BB0-A8B705F7A78C}" type="pres">
      <dgm:prSet presAssocID="{D53722B6-0093-F045-AE42-932BDAD463A6}" presName="rootConnector" presStyleLbl="node2" presStyleIdx="2" presStyleCnt="3"/>
      <dgm:spPr/>
    </dgm:pt>
    <dgm:pt modelId="{0056A375-71C3-4A40-93F2-E096245D3431}" type="pres">
      <dgm:prSet presAssocID="{D53722B6-0093-F045-AE42-932BDAD463A6}" presName="hierChild4" presStyleCnt="0"/>
      <dgm:spPr/>
    </dgm:pt>
    <dgm:pt modelId="{505C5D3E-3811-0943-ACE5-6060E195E018}" type="pres">
      <dgm:prSet presAssocID="{D53722B6-0093-F045-AE42-932BDAD463A6}" presName="hierChild5" presStyleCnt="0"/>
      <dgm:spPr/>
    </dgm:pt>
    <dgm:pt modelId="{C67E9CC1-DA21-A643-A260-57E705993837}" type="pres">
      <dgm:prSet presAssocID="{AEC68792-73CB-ED49-A588-FEB812E327A8}" presName="hierChild3" presStyleCnt="0"/>
      <dgm:spPr/>
    </dgm:pt>
  </dgm:ptLst>
  <dgm:cxnLst>
    <dgm:cxn modelId="{28820702-9AA7-C64B-A355-2CF91711BAD3}" srcId="{AEC68792-73CB-ED49-A588-FEB812E327A8}" destId="{D53722B6-0093-F045-AE42-932BDAD463A6}" srcOrd="2" destOrd="0" parTransId="{C7590322-AFEB-B941-BF80-486347018D13}" sibTransId="{6E43BDAB-479C-394A-84DB-1E484DE28869}"/>
    <dgm:cxn modelId="{730EC306-45B2-9847-B660-44F1A2D0EB14}" type="presOf" srcId="{D53722B6-0093-F045-AE42-932BDAD463A6}" destId="{86E91137-2246-F342-9BB0-A8B705F7A78C}" srcOrd="1" destOrd="0" presId="urn:microsoft.com/office/officeart/2005/8/layout/orgChart1"/>
    <dgm:cxn modelId="{E11ED711-857F-2548-A708-BCD1439DB722}" type="presOf" srcId="{AEC68792-73CB-ED49-A588-FEB812E327A8}" destId="{409A992C-C4AE-004D-A2A7-8A3F3050C5AA}" srcOrd="1" destOrd="0" presId="urn:microsoft.com/office/officeart/2005/8/layout/orgChart1"/>
    <dgm:cxn modelId="{18F1EE13-CAC9-2946-9067-DFBBC376302A}" srcId="{AEC68792-73CB-ED49-A588-FEB812E327A8}" destId="{306AA116-819D-9745-9BBB-79DC96F384E5}" srcOrd="0" destOrd="0" parTransId="{D209255D-E3DC-894C-AA7F-5583B2E0176C}" sibTransId="{CCE822B8-BB3C-3B42-A135-3C1506DF1366}"/>
    <dgm:cxn modelId="{503F9E1A-9E3A-F04A-859D-E36074A21F10}" type="presOf" srcId="{D74E65B7-31EA-9849-A38C-8E2CB4DD1C4D}" destId="{3C609ABE-2111-8941-9202-E9647BFF873C}" srcOrd="1" destOrd="0" presId="urn:microsoft.com/office/officeart/2005/8/layout/orgChart1"/>
    <dgm:cxn modelId="{DD7D6435-CF83-6045-AB47-33EBB50B69D2}" type="presOf" srcId="{CF250E19-D757-2541-80D0-500ADB459021}" destId="{6B6A38F1-C2B2-B748-AC80-442FFDB82877}" srcOrd="0" destOrd="0" presId="urn:microsoft.com/office/officeart/2005/8/layout/orgChart1"/>
    <dgm:cxn modelId="{ED92AD4D-8146-8F41-B083-819E4FCCE636}" type="presOf" srcId="{65E09B71-5DDF-C540-BB65-191E99FB9B39}" destId="{4D2629D3-C5D7-5F48-A25A-2B5A4AD32744}" srcOrd="0" destOrd="0" presId="urn:microsoft.com/office/officeart/2005/8/layout/orgChart1"/>
    <dgm:cxn modelId="{D1443C5C-ABB9-A54E-AD71-F3297766F1B5}" type="presOf" srcId="{C7590322-AFEB-B941-BF80-486347018D13}" destId="{EEEAC559-61D4-554E-8203-69568A2245D3}" srcOrd="0" destOrd="0" presId="urn:microsoft.com/office/officeart/2005/8/layout/orgChart1"/>
    <dgm:cxn modelId="{FF3E7D87-C735-8F40-93E5-BE14733DFBD0}" type="presOf" srcId="{D74E65B7-31EA-9849-A38C-8E2CB4DD1C4D}" destId="{6241BB0F-CDA5-6041-84E3-959506F61CC9}" srcOrd="0" destOrd="0" presId="urn:microsoft.com/office/officeart/2005/8/layout/orgChart1"/>
    <dgm:cxn modelId="{49C6AC9F-07DC-3649-921B-A3CD7870443A}" srcId="{AEC68792-73CB-ED49-A588-FEB812E327A8}" destId="{D74E65B7-31EA-9849-A38C-8E2CB4DD1C4D}" srcOrd="1" destOrd="0" parTransId="{65E09B71-5DDF-C540-BB65-191E99FB9B39}" sibTransId="{D369CCB1-F06E-6447-A8AC-8D8A9052B851}"/>
    <dgm:cxn modelId="{1AA8BDAB-293F-824A-8579-9BE6F38BDB0A}" type="presOf" srcId="{D209255D-E3DC-894C-AA7F-5583B2E0176C}" destId="{04636024-2F1E-4540-8E1E-33A940F2E4A8}" srcOrd="0" destOrd="0" presId="urn:microsoft.com/office/officeart/2005/8/layout/orgChart1"/>
    <dgm:cxn modelId="{41D7BFB7-2045-F647-BB42-734F18D0F6BF}" type="presOf" srcId="{AEC68792-73CB-ED49-A588-FEB812E327A8}" destId="{DEA3AFA1-6786-AA41-9E47-1F4E6E57F19B}" srcOrd="0" destOrd="0" presId="urn:microsoft.com/office/officeart/2005/8/layout/orgChart1"/>
    <dgm:cxn modelId="{E3955BC0-DB30-514B-B7A9-BA96C3A85D52}" srcId="{CF250E19-D757-2541-80D0-500ADB459021}" destId="{AEC68792-73CB-ED49-A588-FEB812E327A8}" srcOrd="0" destOrd="0" parTransId="{AAE526FA-CFE4-0741-8B2B-6CAE9B867B25}" sibTransId="{DA4A0321-3254-D549-8087-56FFD5D63CBA}"/>
    <dgm:cxn modelId="{89D846C3-CA46-5E43-8498-19B7BABB512A}" type="presOf" srcId="{306AA116-819D-9745-9BBB-79DC96F384E5}" destId="{C391D678-41AE-E94D-95C7-77697D15AD61}" srcOrd="0" destOrd="0" presId="urn:microsoft.com/office/officeart/2005/8/layout/orgChart1"/>
    <dgm:cxn modelId="{8B7A7CCB-1717-2549-AE40-8625C80EFBCD}" type="presOf" srcId="{306AA116-819D-9745-9BBB-79DC96F384E5}" destId="{50E8B0C9-FA58-104B-BB62-4D6CA04FE6BF}" srcOrd="1" destOrd="0" presId="urn:microsoft.com/office/officeart/2005/8/layout/orgChart1"/>
    <dgm:cxn modelId="{918350D2-54FE-DC4A-BAFD-B759F421A748}" type="presOf" srcId="{D53722B6-0093-F045-AE42-932BDAD463A6}" destId="{F95ED18E-30B1-A640-81A8-51ABAEC783AB}" srcOrd="0" destOrd="0" presId="urn:microsoft.com/office/officeart/2005/8/layout/orgChart1"/>
    <dgm:cxn modelId="{65B75D5A-4827-1A45-B5EA-56F8714CE3F4}" type="presParOf" srcId="{6B6A38F1-C2B2-B748-AC80-442FFDB82877}" destId="{23492C59-D6AF-4240-9D64-3EC959AF4E87}" srcOrd="0" destOrd="0" presId="urn:microsoft.com/office/officeart/2005/8/layout/orgChart1"/>
    <dgm:cxn modelId="{08CD06CB-2E71-1641-90FF-696ECAA9B0C1}" type="presParOf" srcId="{23492C59-D6AF-4240-9D64-3EC959AF4E87}" destId="{10D14AC6-AC2E-5042-8F7F-697B81676898}" srcOrd="0" destOrd="0" presId="urn:microsoft.com/office/officeart/2005/8/layout/orgChart1"/>
    <dgm:cxn modelId="{25EFF465-E601-1A47-A47E-59313A1FF6C4}" type="presParOf" srcId="{10D14AC6-AC2E-5042-8F7F-697B81676898}" destId="{DEA3AFA1-6786-AA41-9E47-1F4E6E57F19B}" srcOrd="0" destOrd="0" presId="urn:microsoft.com/office/officeart/2005/8/layout/orgChart1"/>
    <dgm:cxn modelId="{A8D21B51-C5F9-7744-8AB5-BDE6E71F385B}" type="presParOf" srcId="{10D14AC6-AC2E-5042-8F7F-697B81676898}" destId="{409A992C-C4AE-004D-A2A7-8A3F3050C5AA}" srcOrd="1" destOrd="0" presId="urn:microsoft.com/office/officeart/2005/8/layout/orgChart1"/>
    <dgm:cxn modelId="{CD82CA22-BA18-1247-AAA7-40F6A6917A80}" type="presParOf" srcId="{23492C59-D6AF-4240-9D64-3EC959AF4E87}" destId="{82526567-4978-D34A-B3D9-DD7479A904C3}" srcOrd="1" destOrd="0" presId="urn:microsoft.com/office/officeart/2005/8/layout/orgChart1"/>
    <dgm:cxn modelId="{61EFCA48-9B2B-594D-AA04-CBCC66F01F9C}" type="presParOf" srcId="{82526567-4978-D34A-B3D9-DD7479A904C3}" destId="{04636024-2F1E-4540-8E1E-33A940F2E4A8}" srcOrd="0" destOrd="0" presId="urn:microsoft.com/office/officeart/2005/8/layout/orgChart1"/>
    <dgm:cxn modelId="{DA4E82CF-FDE5-C442-83DA-11B1A70DF128}" type="presParOf" srcId="{82526567-4978-D34A-B3D9-DD7479A904C3}" destId="{B2CE4235-0387-494D-8A52-CBE5EBF4004D}" srcOrd="1" destOrd="0" presId="urn:microsoft.com/office/officeart/2005/8/layout/orgChart1"/>
    <dgm:cxn modelId="{603B4CF1-6245-8F49-A582-36DE453FB636}" type="presParOf" srcId="{B2CE4235-0387-494D-8A52-CBE5EBF4004D}" destId="{8A1482BC-4AAE-6D44-9888-07AEF93C7345}" srcOrd="0" destOrd="0" presId="urn:microsoft.com/office/officeart/2005/8/layout/orgChart1"/>
    <dgm:cxn modelId="{A3AE4360-2FE7-944A-8B36-23301A24EC93}" type="presParOf" srcId="{8A1482BC-4AAE-6D44-9888-07AEF93C7345}" destId="{C391D678-41AE-E94D-95C7-77697D15AD61}" srcOrd="0" destOrd="0" presId="urn:microsoft.com/office/officeart/2005/8/layout/orgChart1"/>
    <dgm:cxn modelId="{43C74519-C9FD-5445-B226-E524AA4F35D3}" type="presParOf" srcId="{8A1482BC-4AAE-6D44-9888-07AEF93C7345}" destId="{50E8B0C9-FA58-104B-BB62-4D6CA04FE6BF}" srcOrd="1" destOrd="0" presId="urn:microsoft.com/office/officeart/2005/8/layout/orgChart1"/>
    <dgm:cxn modelId="{6BC672A1-EA70-734C-ADFA-2BC6A6E3E2BA}" type="presParOf" srcId="{B2CE4235-0387-494D-8A52-CBE5EBF4004D}" destId="{F292BA81-ADB5-D54F-98D9-811A25B8AE5B}" srcOrd="1" destOrd="0" presId="urn:microsoft.com/office/officeart/2005/8/layout/orgChart1"/>
    <dgm:cxn modelId="{1EDDBEA9-0924-7A42-AF0F-7991F591BDDA}" type="presParOf" srcId="{B2CE4235-0387-494D-8A52-CBE5EBF4004D}" destId="{9860F614-C690-A743-B3F6-64DDE80A5261}" srcOrd="2" destOrd="0" presId="urn:microsoft.com/office/officeart/2005/8/layout/orgChart1"/>
    <dgm:cxn modelId="{2DA9755C-EA4F-7B42-950A-007A32E491E9}" type="presParOf" srcId="{82526567-4978-D34A-B3D9-DD7479A904C3}" destId="{4D2629D3-C5D7-5F48-A25A-2B5A4AD32744}" srcOrd="2" destOrd="0" presId="urn:microsoft.com/office/officeart/2005/8/layout/orgChart1"/>
    <dgm:cxn modelId="{6E43D489-5B54-F04D-97E0-2CF527EDC372}" type="presParOf" srcId="{82526567-4978-D34A-B3D9-DD7479A904C3}" destId="{FD634F04-7554-DD4F-9C82-6796B493F995}" srcOrd="3" destOrd="0" presId="urn:microsoft.com/office/officeart/2005/8/layout/orgChart1"/>
    <dgm:cxn modelId="{158874C9-2794-0B4B-AA65-3B7F1D67994E}" type="presParOf" srcId="{FD634F04-7554-DD4F-9C82-6796B493F995}" destId="{A053D17B-CCB7-BB4A-9EC4-D8A5AE41FF25}" srcOrd="0" destOrd="0" presId="urn:microsoft.com/office/officeart/2005/8/layout/orgChart1"/>
    <dgm:cxn modelId="{4CD140C1-CAFC-704F-BC75-A3711CE32B62}" type="presParOf" srcId="{A053D17B-CCB7-BB4A-9EC4-D8A5AE41FF25}" destId="{6241BB0F-CDA5-6041-84E3-959506F61CC9}" srcOrd="0" destOrd="0" presId="urn:microsoft.com/office/officeart/2005/8/layout/orgChart1"/>
    <dgm:cxn modelId="{E8E2E583-E93E-A043-8424-78B4E546B6CD}" type="presParOf" srcId="{A053D17B-CCB7-BB4A-9EC4-D8A5AE41FF25}" destId="{3C609ABE-2111-8941-9202-E9647BFF873C}" srcOrd="1" destOrd="0" presId="urn:microsoft.com/office/officeart/2005/8/layout/orgChart1"/>
    <dgm:cxn modelId="{EE19E2FE-4756-1E47-989C-5A87E2D8C531}" type="presParOf" srcId="{FD634F04-7554-DD4F-9C82-6796B493F995}" destId="{D76C78AF-5A7C-6143-B8E8-E65FE43874A9}" srcOrd="1" destOrd="0" presId="urn:microsoft.com/office/officeart/2005/8/layout/orgChart1"/>
    <dgm:cxn modelId="{97DA12CF-A553-864F-954F-224E46032111}" type="presParOf" srcId="{FD634F04-7554-DD4F-9C82-6796B493F995}" destId="{C79F83CA-0104-A54D-A7D3-01FEADBAF83A}" srcOrd="2" destOrd="0" presId="urn:microsoft.com/office/officeart/2005/8/layout/orgChart1"/>
    <dgm:cxn modelId="{83E05AA6-B99E-F045-B7F9-784F907505B3}" type="presParOf" srcId="{82526567-4978-D34A-B3D9-DD7479A904C3}" destId="{EEEAC559-61D4-554E-8203-69568A2245D3}" srcOrd="4" destOrd="0" presId="urn:microsoft.com/office/officeart/2005/8/layout/orgChart1"/>
    <dgm:cxn modelId="{30546BC0-87F3-9249-AA98-C62DB7B12BC8}" type="presParOf" srcId="{82526567-4978-D34A-B3D9-DD7479A904C3}" destId="{828B0123-00F3-E84F-B4DD-8F14FA85BED5}" srcOrd="5" destOrd="0" presId="urn:microsoft.com/office/officeart/2005/8/layout/orgChart1"/>
    <dgm:cxn modelId="{FAC942B7-EF7A-5543-9CF1-4F88ED275FF0}" type="presParOf" srcId="{828B0123-00F3-E84F-B4DD-8F14FA85BED5}" destId="{664DB90E-EA57-8F4D-A8B6-B63B8EAD6061}" srcOrd="0" destOrd="0" presId="urn:microsoft.com/office/officeart/2005/8/layout/orgChart1"/>
    <dgm:cxn modelId="{62C3FCBB-ADC2-A540-BBF6-DF09D4C24EC6}" type="presParOf" srcId="{664DB90E-EA57-8F4D-A8B6-B63B8EAD6061}" destId="{F95ED18E-30B1-A640-81A8-51ABAEC783AB}" srcOrd="0" destOrd="0" presId="urn:microsoft.com/office/officeart/2005/8/layout/orgChart1"/>
    <dgm:cxn modelId="{0CBE2C02-0C8C-2846-B462-558E14C2736F}" type="presParOf" srcId="{664DB90E-EA57-8F4D-A8B6-B63B8EAD6061}" destId="{86E91137-2246-F342-9BB0-A8B705F7A78C}" srcOrd="1" destOrd="0" presId="urn:microsoft.com/office/officeart/2005/8/layout/orgChart1"/>
    <dgm:cxn modelId="{60FD5BB0-943D-E446-B709-5631B1586425}" type="presParOf" srcId="{828B0123-00F3-E84F-B4DD-8F14FA85BED5}" destId="{0056A375-71C3-4A40-93F2-E096245D3431}" srcOrd="1" destOrd="0" presId="urn:microsoft.com/office/officeart/2005/8/layout/orgChart1"/>
    <dgm:cxn modelId="{606F060F-B033-D54D-84B0-F08CD9A8761A}" type="presParOf" srcId="{828B0123-00F3-E84F-B4DD-8F14FA85BED5}" destId="{505C5D3E-3811-0943-ACE5-6060E195E018}" srcOrd="2" destOrd="0" presId="urn:microsoft.com/office/officeart/2005/8/layout/orgChart1"/>
    <dgm:cxn modelId="{E7814CBE-BEBB-9940-9E2A-DD842F4D9C9E}" type="presParOf" srcId="{23492C59-D6AF-4240-9D64-3EC959AF4E87}" destId="{C67E9CC1-DA21-A643-A260-57E705993837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91DB83-8A24-AE44-A041-77E34B2FCAE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A1C11B-AB38-9B42-826F-D14ACF0855EF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Plans for opioid settlement funds</a:t>
          </a:r>
          <a:endParaRPr lang="en-US" dirty="0">
            <a:latin typeface="Century Gothic" panose="020B0502020202020204" pitchFamily="34" charset="0"/>
          </a:endParaRPr>
        </a:p>
      </dgm:t>
    </dgm:pt>
    <dgm:pt modelId="{B96E2CD1-56ED-2B42-9278-CCCC403C76C0}" type="parTrans" cxnId="{98B91CBF-58C4-2B48-891F-AC4D06675E28}">
      <dgm:prSet/>
      <dgm:spPr/>
      <dgm:t>
        <a:bodyPr/>
        <a:lstStyle/>
        <a:p>
          <a:endParaRPr lang="en-US"/>
        </a:p>
      </dgm:t>
    </dgm:pt>
    <dgm:pt modelId="{F82CB2B1-658E-B24E-AB62-7FAFDF736E62}" type="sibTrans" cxnId="{98B91CBF-58C4-2B48-891F-AC4D06675E28}">
      <dgm:prSet/>
      <dgm:spPr/>
      <dgm:t>
        <a:bodyPr/>
        <a:lstStyle/>
        <a:p>
          <a:endParaRPr lang="en-US"/>
        </a:p>
      </dgm:t>
    </dgm:pt>
    <dgm:pt modelId="{C45C70D9-E687-2B4A-BEDE-A2FFF28C3770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Program implementation </a:t>
          </a:r>
          <a:endParaRPr lang="en-US" dirty="0">
            <a:latin typeface="Century Gothic" panose="020B0502020202020204" pitchFamily="34" charset="0"/>
          </a:endParaRPr>
        </a:p>
      </dgm:t>
    </dgm:pt>
    <dgm:pt modelId="{CB82AA94-46AB-924A-8DB2-317B126DBCE3}" type="parTrans" cxnId="{0D2534D7-91A2-DD40-8E75-4DE066E48CFA}">
      <dgm:prSet/>
      <dgm:spPr/>
      <dgm:t>
        <a:bodyPr/>
        <a:lstStyle/>
        <a:p>
          <a:endParaRPr lang="en-US"/>
        </a:p>
      </dgm:t>
    </dgm:pt>
    <dgm:pt modelId="{7A12D1C9-8FA0-774E-BD48-DE72367FCAAD}" type="sibTrans" cxnId="{0D2534D7-91A2-DD40-8E75-4DE066E48CFA}">
      <dgm:prSet/>
      <dgm:spPr/>
      <dgm:t>
        <a:bodyPr/>
        <a:lstStyle/>
        <a:p>
          <a:endParaRPr lang="en-US"/>
        </a:p>
      </dgm:t>
    </dgm:pt>
    <dgm:pt modelId="{3D6DE47C-2AFB-4F4D-AB3F-5DBD6248091A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Education for community stakeholders</a:t>
          </a:r>
          <a:endParaRPr lang="en-US" dirty="0">
            <a:latin typeface="Century Gothic" panose="020B0502020202020204" pitchFamily="34" charset="0"/>
          </a:endParaRPr>
        </a:p>
      </dgm:t>
    </dgm:pt>
    <dgm:pt modelId="{DF3AA94B-B39B-8B4D-9E8B-2EB09163CFDD}" type="parTrans" cxnId="{E27CCA9A-7212-F544-91BE-B276EB0EA1F2}">
      <dgm:prSet/>
      <dgm:spPr/>
      <dgm:t>
        <a:bodyPr/>
        <a:lstStyle/>
        <a:p>
          <a:endParaRPr lang="en-US"/>
        </a:p>
      </dgm:t>
    </dgm:pt>
    <dgm:pt modelId="{A3A40C4A-EB45-6946-BB24-2DB7EC2204E0}" type="sibTrans" cxnId="{E27CCA9A-7212-F544-91BE-B276EB0EA1F2}">
      <dgm:prSet/>
      <dgm:spPr/>
      <dgm:t>
        <a:bodyPr/>
        <a:lstStyle/>
        <a:p>
          <a:endParaRPr lang="en-US"/>
        </a:p>
      </dgm:t>
    </dgm:pt>
    <dgm:pt modelId="{AC44AB76-CFA0-3349-B702-ABA95D8C9AD1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Grant writing and management </a:t>
          </a:r>
          <a:endParaRPr lang="en-US" dirty="0">
            <a:latin typeface="Century Gothic" panose="020B0502020202020204" pitchFamily="34" charset="0"/>
          </a:endParaRPr>
        </a:p>
      </dgm:t>
    </dgm:pt>
    <dgm:pt modelId="{4C196F7C-8224-D743-A51D-8A7761A84B6F}" type="parTrans" cxnId="{12B081C1-8F88-CA41-B0B6-B551EB6F5EE5}">
      <dgm:prSet/>
      <dgm:spPr/>
      <dgm:t>
        <a:bodyPr/>
        <a:lstStyle/>
        <a:p>
          <a:endParaRPr lang="en-US"/>
        </a:p>
      </dgm:t>
    </dgm:pt>
    <dgm:pt modelId="{190869DF-9954-3649-BF0A-EEF85B2AC938}" type="sibTrans" cxnId="{12B081C1-8F88-CA41-B0B6-B551EB6F5EE5}">
      <dgm:prSet/>
      <dgm:spPr/>
      <dgm:t>
        <a:bodyPr/>
        <a:lstStyle/>
        <a:p>
          <a:endParaRPr lang="en-US"/>
        </a:p>
      </dgm:t>
    </dgm:pt>
    <dgm:pt modelId="{3C36B150-5256-A04E-9C84-4736CDF2EC8E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Program evaluation </a:t>
          </a:r>
          <a:endParaRPr lang="en-US" dirty="0">
            <a:latin typeface="Century Gothic" panose="020B0502020202020204" pitchFamily="34" charset="0"/>
          </a:endParaRPr>
        </a:p>
      </dgm:t>
    </dgm:pt>
    <dgm:pt modelId="{2D64AEC5-F20C-EC40-B046-C0D500BF8C4D}" type="parTrans" cxnId="{2A8EAC22-124B-D046-9280-62CD7CA63007}">
      <dgm:prSet/>
      <dgm:spPr/>
      <dgm:t>
        <a:bodyPr/>
        <a:lstStyle/>
        <a:p>
          <a:endParaRPr lang="en-US"/>
        </a:p>
      </dgm:t>
    </dgm:pt>
    <dgm:pt modelId="{6A6F73FA-5336-554B-8A8D-A62DC790CDB3}" type="sibTrans" cxnId="{2A8EAC22-124B-D046-9280-62CD7CA63007}">
      <dgm:prSet/>
      <dgm:spPr/>
      <dgm:t>
        <a:bodyPr/>
        <a:lstStyle/>
        <a:p>
          <a:endParaRPr lang="en-US"/>
        </a:p>
      </dgm:t>
    </dgm:pt>
    <dgm:pt modelId="{19D5F25D-C60E-1E49-A53E-D78EFB4E1EFC}" type="pres">
      <dgm:prSet presAssocID="{6191DB83-8A24-AE44-A041-77E34B2FCAE6}" presName="Name0" presStyleCnt="0">
        <dgm:presLayoutVars>
          <dgm:dir/>
          <dgm:animLvl val="lvl"/>
          <dgm:resizeHandles val="exact"/>
        </dgm:presLayoutVars>
      </dgm:prSet>
      <dgm:spPr/>
    </dgm:pt>
    <dgm:pt modelId="{A0888A80-C453-5243-86C7-E00475C2F7FF}" type="pres">
      <dgm:prSet presAssocID="{62A1C11B-AB38-9B42-826F-D14ACF0855EF}" presName="linNode" presStyleCnt="0"/>
      <dgm:spPr/>
    </dgm:pt>
    <dgm:pt modelId="{1E71FCB3-3D74-BD4D-9170-7F4B1435D450}" type="pres">
      <dgm:prSet presAssocID="{62A1C11B-AB38-9B42-826F-D14ACF0855EF}" presName="parentText" presStyleLbl="node1" presStyleIdx="0" presStyleCnt="5" custScaleX="170342">
        <dgm:presLayoutVars>
          <dgm:chMax val="1"/>
          <dgm:bulletEnabled val="1"/>
        </dgm:presLayoutVars>
      </dgm:prSet>
      <dgm:spPr/>
    </dgm:pt>
    <dgm:pt modelId="{B9BB432B-E266-E248-B077-8B343C1684B1}" type="pres">
      <dgm:prSet presAssocID="{F82CB2B1-658E-B24E-AB62-7FAFDF736E62}" presName="sp" presStyleCnt="0"/>
      <dgm:spPr/>
    </dgm:pt>
    <dgm:pt modelId="{89CEFC5E-6E03-DB46-AE27-810DF41310DF}" type="pres">
      <dgm:prSet presAssocID="{C45C70D9-E687-2B4A-BEDE-A2FFF28C3770}" presName="linNode" presStyleCnt="0"/>
      <dgm:spPr/>
    </dgm:pt>
    <dgm:pt modelId="{5791DEEE-5CF1-1C4E-81BC-8A5D5ED45155}" type="pres">
      <dgm:prSet presAssocID="{C45C70D9-E687-2B4A-BEDE-A2FFF28C3770}" presName="parentText" presStyleLbl="node1" presStyleIdx="1" presStyleCnt="5" custScaleX="170342">
        <dgm:presLayoutVars>
          <dgm:chMax val="1"/>
          <dgm:bulletEnabled val="1"/>
        </dgm:presLayoutVars>
      </dgm:prSet>
      <dgm:spPr/>
    </dgm:pt>
    <dgm:pt modelId="{B7947EEF-63E1-FF4E-BE85-0137022FC946}" type="pres">
      <dgm:prSet presAssocID="{7A12D1C9-8FA0-774E-BD48-DE72367FCAAD}" presName="sp" presStyleCnt="0"/>
      <dgm:spPr/>
    </dgm:pt>
    <dgm:pt modelId="{6CC6EE58-5983-5645-A71F-1A63F0A2C940}" type="pres">
      <dgm:prSet presAssocID="{3D6DE47C-2AFB-4F4D-AB3F-5DBD6248091A}" presName="linNode" presStyleCnt="0"/>
      <dgm:spPr/>
    </dgm:pt>
    <dgm:pt modelId="{EC763C0E-5A52-3A4A-9F40-83608ABAE5DB}" type="pres">
      <dgm:prSet presAssocID="{3D6DE47C-2AFB-4F4D-AB3F-5DBD6248091A}" presName="parentText" presStyleLbl="node1" presStyleIdx="2" presStyleCnt="5" custScaleX="170316">
        <dgm:presLayoutVars>
          <dgm:chMax val="1"/>
          <dgm:bulletEnabled val="1"/>
        </dgm:presLayoutVars>
      </dgm:prSet>
      <dgm:spPr/>
    </dgm:pt>
    <dgm:pt modelId="{997962E7-0685-AB41-A4CE-11D1D516D031}" type="pres">
      <dgm:prSet presAssocID="{A3A40C4A-EB45-6946-BB24-2DB7EC2204E0}" presName="sp" presStyleCnt="0"/>
      <dgm:spPr/>
    </dgm:pt>
    <dgm:pt modelId="{0006A331-2C32-9042-8B36-68BE215DA813}" type="pres">
      <dgm:prSet presAssocID="{AC44AB76-CFA0-3349-B702-ABA95D8C9AD1}" presName="linNode" presStyleCnt="0"/>
      <dgm:spPr/>
    </dgm:pt>
    <dgm:pt modelId="{CDC5CC02-B93E-CA4E-AB5D-1575C2F25E75}" type="pres">
      <dgm:prSet presAssocID="{AC44AB76-CFA0-3349-B702-ABA95D8C9AD1}" presName="parentText" presStyleLbl="node1" presStyleIdx="3" presStyleCnt="5" custScaleX="170342">
        <dgm:presLayoutVars>
          <dgm:chMax val="1"/>
          <dgm:bulletEnabled val="1"/>
        </dgm:presLayoutVars>
      </dgm:prSet>
      <dgm:spPr/>
    </dgm:pt>
    <dgm:pt modelId="{750192EE-9FD4-D448-B017-3E7BE369DA12}" type="pres">
      <dgm:prSet presAssocID="{190869DF-9954-3649-BF0A-EEF85B2AC938}" presName="sp" presStyleCnt="0"/>
      <dgm:spPr/>
    </dgm:pt>
    <dgm:pt modelId="{05E4F4BE-625F-514D-A37B-D00F90C16395}" type="pres">
      <dgm:prSet presAssocID="{3C36B150-5256-A04E-9C84-4736CDF2EC8E}" presName="linNode" presStyleCnt="0"/>
      <dgm:spPr/>
    </dgm:pt>
    <dgm:pt modelId="{F5E0A068-94A4-F04C-939A-FF37164C4723}" type="pres">
      <dgm:prSet presAssocID="{3C36B150-5256-A04E-9C84-4736CDF2EC8E}" presName="parentText" presStyleLbl="node1" presStyleIdx="4" presStyleCnt="5" custScaleX="170342">
        <dgm:presLayoutVars>
          <dgm:chMax val="1"/>
          <dgm:bulletEnabled val="1"/>
        </dgm:presLayoutVars>
      </dgm:prSet>
      <dgm:spPr/>
    </dgm:pt>
  </dgm:ptLst>
  <dgm:cxnLst>
    <dgm:cxn modelId="{2A8EAC22-124B-D046-9280-62CD7CA63007}" srcId="{6191DB83-8A24-AE44-A041-77E34B2FCAE6}" destId="{3C36B150-5256-A04E-9C84-4736CDF2EC8E}" srcOrd="4" destOrd="0" parTransId="{2D64AEC5-F20C-EC40-B046-C0D500BF8C4D}" sibTransId="{6A6F73FA-5336-554B-8A8D-A62DC790CDB3}"/>
    <dgm:cxn modelId="{DA6BD32A-D915-6E47-93BF-213B57CF0681}" type="presOf" srcId="{C45C70D9-E687-2B4A-BEDE-A2FFF28C3770}" destId="{5791DEEE-5CF1-1C4E-81BC-8A5D5ED45155}" srcOrd="0" destOrd="0" presId="urn:microsoft.com/office/officeart/2005/8/layout/vList5"/>
    <dgm:cxn modelId="{68F84545-8BE9-7043-959D-12826F1F6DA3}" type="presOf" srcId="{62A1C11B-AB38-9B42-826F-D14ACF0855EF}" destId="{1E71FCB3-3D74-BD4D-9170-7F4B1435D450}" srcOrd="0" destOrd="0" presId="urn:microsoft.com/office/officeart/2005/8/layout/vList5"/>
    <dgm:cxn modelId="{8F05B253-722F-314D-A7AB-F32E254B0DDD}" type="presOf" srcId="{6191DB83-8A24-AE44-A041-77E34B2FCAE6}" destId="{19D5F25D-C60E-1E49-A53E-D78EFB4E1EFC}" srcOrd="0" destOrd="0" presId="urn:microsoft.com/office/officeart/2005/8/layout/vList5"/>
    <dgm:cxn modelId="{B32A456F-90E2-0C45-A0B3-8EF255272D40}" type="presOf" srcId="{3D6DE47C-2AFB-4F4D-AB3F-5DBD6248091A}" destId="{EC763C0E-5A52-3A4A-9F40-83608ABAE5DB}" srcOrd="0" destOrd="0" presId="urn:microsoft.com/office/officeart/2005/8/layout/vList5"/>
    <dgm:cxn modelId="{E27CCA9A-7212-F544-91BE-B276EB0EA1F2}" srcId="{6191DB83-8A24-AE44-A041-77E34B2FCAE6}" destId="{3D6DE47C-2AFB-4F4D-AB3F-5DBD6248091A}" srcOrd="2" destOrd="0" parTransId="{DF3AA94B-B39B-8B4D-9E8B-2EB09163CFDD}" sibTransId="{A3A40C4A-EB45-6946-BB24-2DB7EC2204E0}"/>
    <dgm:cxn modelId="{98B91CBF-58C4-2B48-891F-AC4D06675E28}" srcId="{6191DB83-8A24-AE44-A041-77E34B2FCAE6}" destId="{62A1C11B-AB38-9B42-826F-D14ACF0855EF}" srcOrd="0" destOrd="0" parTransId="{B96E2CD1-56ED-2B42-9278-CCCC403C76C0}" sibTransId="{F82CB2B1-658E-B24E-AB62-7FAFDF736E62}"/>
    <dgm:cxn modelId="{12B081C1-8F88-CA41-B0B6-B551EB6F5EE5}" srcId="{6191DB83-8A24-AE44-A041-77E34B2FCAE6}" destId="{AC44AB76-CFA0-3349-B702-ABA95D8C9AD1}" srcOrd="3" destOrd="0" parTransId="{4C196F7C-8224-D743-A51D-8A7761A84B6F}" sibTransId="{190869DF-9954-3649-BF0A-EEF85B2AC938}"/>
    <dgm:cxn modelId="{B4354AC8-8FC9-B444-A911-697D42CF1DFF}" type="presOf" srcId="{3C36B150-5256-A04E-9C84-4736CDF2EC8E}" destId="{F5E0A068-94A4-F04C-939A-FF37164C4723}" srcOrd="0" destOrd="0" presId="urn:microsoft.com/office/officeart/2005/8/layout/vList5"/>
    <dgm:cxn modelId="{0D2534D7-91A2-DD40-8E75-4DE066E48CFA}" srcId="{6191DB83-8A24-AE44-A041-77E34B2FCAE6}" destId="{C45C70D9-E687-2B4A-BEDE-A2FFF28C3770}" srcOrd="1" destOrd="0" parTransId="{CB82AA94-46AB-924A-8DB2-317B126DBCE3}" sibTransId="{7A12D1C9-8FA0-774E-BD48-DE72367FCAAD}"/>
    <dgm:cxn modelId="{F9CCB2F4-30FC-3D4C-8C48-9DF30B436071}" type="presOf" srcId="{AC44AB76-CFA0-3349-B702-ABA95D8C9AD1}" destId="{CDC5CC02-B93E-CA4E-AB5D-1575C2F25E75}" srcOrd="0" destOrd="0" presId="urn:microsoft.com/office/officeart/2005/8/layout/vList5"/>
    <dgm:cxn modelId="{078402C6-2EE3-B647-941B-46FD5E2275A3}" type="presParOf" srcId="{19D5F25D-C60E-1E49-A53E-D78EFB4E1EFC}" destId="{A0888A80-C453-5243-86C7-E00475C2F7FF}" srcOrd="0" destOrd="0" presId="urn:microsoft.com/office/officeart/2005/8/layout/vList5"/>
    <dgm:cxn modelId="{00161FB5-6DE2-984F-B2BA-BB6A00044C31}" type="presParOf" srcId="{A0888A80-C453-5243-86C7-E00475C2F7FF}" destId="{1E71FCB3-3D74-BD4D-9170-7F4B1435D450}" srcOrd="0" destOrd="0" presId="urn:microsoft.com/office/officeart/2005/8/layout/vList5"/>
    <dgm:cxn modelId="{EC737C1B-6636-3348-BB00-DAEB2FE2787A}" type="presParOf" srcId="{19D5F25D-C60E-1E49-A53E-D78EFB4E1EFC}" destId="{B9BB432B-E266-E248-B077-8B343C1684B1}" srcOrd="1" destOrd="0" presId="urn:microsoft.com/office/officeart/2005/8/layout/vList5"/>
    <dgm:cxn modelId="{B804327B-ED3A-C341-84FA-CB8B564BC0F2}" type="presParOf" srcId="{19D5F25D-C60E-1E49-A53E-D78EFB4E1EFC}" destId="{89CEFC5E-6E03-DB46-AE27-810DF41310DF}" srcOrd="2" destOrd="0" presId="urn:microsoft.com/office/officeart/2005/8/layout/vList5"/>
    <dgm:cxn modelId="{94CFF441-C1C3-2443-B2B3-537E9CD57F07}" type="presParOf" srcId="{89CEFC5E-6E03-DB46-AE27-810DF41310DF}" destId="{5791DEEE-5CF1-1C4E-81BC-8A5D5ED45155}" srcOrd="0" destOrd="0" presId="urn:microsoft.com/office/officeart/2005/8/layout/vList5"/>
    <dgm:cxn modelId="{C413D622-EBF0-7A44-ADEA-CCA2B1588C49}" type="presParOf" srcId="{19D5F25D-C60E-1E49-A53E-D78EFB4E1EFC}" destId="{B7947EEF-63E1-FF4E-BE85-0137022FC946}" srcOrd="3" destOrd="0" presId="urn:microsoft.com/office/officeart/2005/8/layout/vList5"/>
    <dgm:cxn modelId="{209E2B1F-13A1-234A-BED9-374AF810530E}" type="presParOf" srcId="{19D5F25D-C60E-1E49-A53E-D78EFB4E1EFC}" destId="{6CC6EE58-5983-5645-A71F-1A63F0A2C940}" srcOrd="4" destOrd="0" presId="urn:microsoft.com/office/officeart/2005/8/layout/vList5"/>
    <dgm:cxn modelId="{62065FE3-FBB5-334A-B02E-73DA71E42EAA}" type="presParOf" srcId="{6CC6EE58-5983-5645-A71F-1A63F0A2C940}" destId="{EC763C0E-5A52-3A4A-9F40-83608ABAE5DB}" srcOrd="0" destOrd="0" presId="urn:microsoft.com/office/officeart/2005/8/layout/vList5"/>
    <dgm:cxn modelId="{E25B437B-F23E-9241-B4A7-B5D1E322226F}" type="presParOf" srcId="{19D5F25D-C60E-1E49-A53E-D78EFB4E1EFC}" destId="{997962E7-0685-AB41-A4CE-11D1D516D031}" srcOrd="5" destOrd="0" presId="urn:microsoft.com/office/officeart/2005/8/layout/vList5"/>
    <dgm:cxn modelId="{206AF8C3-321E-C948-B7F1-7E69BBA8F98D}" type="presParOf" srcId="{19D5F25D-C60E-1E49-A53E-D78EFB4E1EFC}" destId="{0006A331-2C32-9042-8B36-68BE215DA813}" srcOrd="6" destOrd="0" presId="urn:microsoft.com/office/officeart/2005/8/layout/vList5"/>
    <dgm:cxn modelId="{F2763E01-0F45-F044-9975-BB4C83B12E3D}" type="presParOf" srcId="{0006A331-2C32-9042-8B36-68BE215DA813}" destId="{CDC5CC02-B93E-CA4E-AB5D-1575C2F25E75}" srcOrd="0" destOrd="0" presId="urn:microsoft.com/office/officeart/2005/8/layout/vList5"/>
    <dgm:cxn modelId="{27F6EF8B-A4A5-3847-8ACF-DA60E346526A}" type="presParOf" srcId="{19D5F25D-C60E-1E49-A53E-D78EFB4E1EFC}" destId="{750192EE-9FD4-D448-B017-3E7BE369DA12}" srcOrd="7" destOrd="0" presId="urn:microsoft.com/office/officeart/2005/8/layout/vList5"/>
    <dgm:cxn modelId="{17D8EA19-9AF2-254A-A9C4-6C762B6C810F}" type="presParOf" srcId="{19D5F25D-C60E-1E49-A53E-D78EFB4E1EFC}" destId="{05E4F4BE-625F-514D-A37B-D00F90C16395}" srcOrd="8" destOrd="0" presId="urn:microsoft.com/office/officeart/2005/8/layout/vList5"/>
    <dgm:cxn modelId="{D7F7D9C7-12A6-A646-B4A8-6D854BB0D10F}" type="presParOf" srcId="{05E4F4BE-625F-514D-A37B-D00F90C16395}" destId="{F5E0A068-94A4-F04C-939A-FF37164C472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E3EF59-C0DC-1948-A330-37A252932E15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4AF7F6-17E9-7043-9282-7B6D3984133E}">
      <dgm:prSet custT="1"/>
      <dgm:spPr>
        <a:solidFill>
          <a:srgbClr val="005295"/>
        </a:solidFill>
        <a:ln>
          <a:solidFill>
            <a:srgbClr val="929897"/>
          </a:solidFill>
        </a:ln>
      </dgm:spPr>
      <dgm:t>
        <a:bodyPr tIns="91440"/>
        <a:lstStyle/>
        <a:p>
          <a:r>
            <a:rPr lang="en-US" sz="1800" b="1" i="0" dirty="0">
              <a:solidFill>
                <a:srgbClr val="F6F6F6"/>
              </a:solidFill>
              <a:latin typeface="Century Gothic" panose="020B0502020202020204" pitchFamily="34" charset="0"/>
              <a:cs typeface="Gotham Bold" pitchFamily="2" charset="0"/>
            </a:rPr>
            <a:t>Funds</a:t>
          </a:r>
          <a:r>
            <a:rPr lang="en-US" sz="1300" b="0" i="0" dirty="0">
              <a:solidFill>
                <a:srgbClr val="F6F6F6"/>
              </a:solidFill>
            </a:rPr>
            <a:t> </a:t>
          </a:r>
          <a:endParaRPr lang="en-US" sz="1300" dirty="0">
            <a:solidFill>
              <a:srgbClr val="F6F6F6"/>
            </a:solidFill>
          </a:endParaRPr>
        </a:p>
      </dgm:t>
    </dgm:pt>
    <dgm:pt modelId="{46A462CB-80BA-AB41-BEB8-632F90025E00}" type="parTrans" cxnId="{827E32F1-0748-F341-92AD-7CD0492B6E49}">
      <dgm:prSet/>
      <dgm:spPr/>
      <dgm:t>
        <a:bodyPr/>
        <a:lstStyle/>
        <a:p>
          <a:endParaRPr lang="en-US"/>
        </a:p>
      </dgm:t>
    </dgm:pt>
    <dgm:pt modelId="{05840418-5697-C947-A0CE-18A675FC46DA}" type="sibTrans" cxnId="{827E32F1-0748-F341-92AD-7CD0492B6E49}">
      <dgm:prSet/>
      <dgm:spPr/>
      <dgm:t>
        <a:bodyPr/>
        <a:lstStyle/>
        <a:p>
          <a:endParaRPr lang="en-US"/>
        </a:p>
      </dgm:t>
    </dgm:pt>
    <dgm:pt modelId="{7B546E65-6551-1D49-B67D-C096AED7AD50}">
      <dgm:prSet/>
      <dgm:spPr>
        <a:solidFill>
          <a:srgbClr val="005295">
            <a:alpha val="23000"/>
          </a:srgbClr>
        </a:solidFill>
      </dgm:spPr>
      <dgm:t>
        <a:bodyPr lIns="182880" rIns="91440"/>
        <a:lstStyle/>
        <a:p>
          <a:pPr>
            <a:lnSpc>
              <a:spcPct val="150000"/>
            </a:lnSpc>
            <a:spcAft>
              <a:spcPts val="1218"/>
            </a:spcAft>
            <a:buNone/>
          </a:pPr>
          <a:r>
            <a:rPr lang="en-US" b="0" i="0" dirty="0">
              <a:latin typeface="Century Gothic" panose="020B0502020202020204" pitchFamily="34" charset="0"/>
            </a:rPr>
            <a:t>15 voting members and 1 nonvoting member</a:t>
          </a:r>
        </a:p>
      </dgm:t>
    </dgm:pt>
    <dgm:pt modelId="{45BF2331-001A-F247-96C4-7662E1019926}" type="parTrans" cxnId="{655B057D-B93F-BD4B-B1C6-620E194D1182}">
      <dgm:prSet/>
      <dgm:spPr/>
      <dgm:t>
        <a:bodyPr/>
        <a:lstStyle/>
        <a:p>
          <a:endParaRPr lang="en-US"/>
        </a:p>
      </dgm:t>
    </dgm:pt>
    <dgm:pt modelId="{B6E5123D-8CBB-F244-ACB1-33F03E61153C}" type="sibTrans" cxnId="{655B057D-B93F-BD4B-B1C6-620E194D1182}">
      <dgm:prSet/>
      <dgm:spPr/>
      <dgm:t>
        <a:bodyPr/>
        <a:lstStyle/>
        <a:p>
          <a:endParaRPr lang="en-US"/>
        </a:p>
      </dgm:t>
    </dgm:pt>
    <dgm:pt modelId="{3A54FD79-D008-3F4B-BA78-02736D51301F}">
      <dgm:prSet/>
      <dgm:spPr>
        <a:solidFill>
          <a:srgbClr val="005295">
            <a:alpha val="23000"/>
          </a:srgbClr>
        </a:solidFill>
      </dgm:spPr>
      <dgm:t>
        <a:bodyPr lIns="182880" rIns="91440"/>
        <a:lstStyle/>
        <a:p>
          <a:pPr>
            <a:lnSpc>
              <a:spcPct val="150000"/>
            </a:lnSpc>
            <a:spcAft>
              <a:spcPct val="15000"/>
            </a:spcAft>
          </a:pPr>
          <a:r>
            <a:rPr lang="en-US" b="0" i="0" dirty="0">
              <a:latin typeface="Century Gothic" panose="020B0502020202020204" pitchFamily="34" charset="0"/>
            </a:rPr>
            <a:t>Governor (4)</a:t>
          </a:r>
        </a:p>
      </dgm:t>
    </dgm:pt>
    <dgm:pt modelId="{8AC65B82-3812-6B42-BCA0-DDEF1FD0E4EA}" type="parTrans" cxnId="{DE0E6DB0-62EB-3D43-B120-47F237F29B00}">
      <dgm:prSet/>
      <dgm:spPr/>
      <dgm:t>
        <a:bodyPr/>
        <a:lstStyle/>
        <a:p>
          <a:endParaRPr lang="en-US"/>
        </a:p>
      </dgm:t>
    </dgm:pt>
    <dgm:pt modelId="{2B0A396F-2577-E345-BE78-CE4745267A54}" type="sibTrans" cxnId="{DE0E6DB0-62EB-3D43-B120-47F237F29B00}">
      <dgm:prSet/>
      <dgm:spPr/>
      <dgm:t>
        <a:bodyPr/>
        <a:lstStyle/>
        <a:p>
          <a:endParaRPr lang="en-US"/>
        </a:p>
      </dgm:t>
    </dgm:pt>
    <dgm:pt modelId="{E7EA88EB-140B-C143-8E38-E9A51603182C}">
      <dgm:prSet custT="1"/>
      <dgm:spPr>
        <a:solidFill>
          <a:srgbClr val="005295"/>
        </a:solidFill>
        <a:ln>
          <a:solidFill>
            <a:srgbClr val="929897"/>
          </a:solidFill>
        </a:ln>
      </dgm:spPr>
      <dgm:t>
        <a:bodyPr tIns="91440"/>
        <a:lstStyle/>
        <a:p>
          <a:r>
            <a:rPr lang="en-US" sz="1800" b="1" i="0" dirty="0">
              <a:solidFill>
                <a:srgbClr val="F6F6F6"/>
              </a:solidFill>
              <a:latin typeface="Century Gothic" panose="020B0502020202020204" pitchFamily="34" charset="0"/>
              <a:cs typeface="Gotham Bold" pitchFamily="2" charset="0"/>
            </a:rPr>
            <a:t>Council </a:t>
          </a:r>
        </a:p>
      </dgm:t>
    </dgm:pt>
    <dgm:pt modelId="{88428B87-2586-E643-9912-6218634BD939}" type="sibTrans" cxnId="{AF57AF45-FFA9-A94B-A53B-7ED69355A3E5}">
      <dgm:prSet/>
      <dgm:spPr/>
      <dgm:t>
        <a:bodyPr/>
        <a:lstStyle/>
        <a:p>
          <a:endParaRPr lang="en-US"/>
        </a:p>
      </dgm:t>
    </dgm:pt>
    <dgm:pt modelId="{48BB6780-B213-794A-B88A-28B2154335F1}" type="parTrans" cxnId="{AF57AF45-FFA9-A94B-A53B-7ED69355A3E5}">
      <dgm:prSet/>
      <dgm:spPr/>
      <dgm:t>
        <a:bodyPr/>
        <a:lstStyle/>
        <a:p>
          <a:endParaRPr lang="en-US"/>
        </a:p>
      </dgm:t>
    </dgm:pt>
    <dgm:pt modelId="{FF76DD1B-59D7-1C49-83CE-A7004B78ED6D}">
      <dgm:prSet/>
      <dgm:spPr>
        <a:solidFill>
          <a:srgbClr val="005295">
            <a:alpha val="23000"/>
          </a:srgbClr>
        </a:solidFill>
      </dgm:spPr>
      <dgm:t>
        <a:bodyPr lIns="182880"/>
        <a:lstStyle/>
        <a:p>
          <a:pPr>
            <a:lnSpc>
              <a:spcPct val="150000"/>
            </a:lnSpc>
          </a:pPr>
          <a:r>
            <a:rPr lang="en-US" b="0" i="0" dirty="0">
              <a:latin typeface="Century Gothic" panose="020B0502020202020204" pitchFamily="34" charset="0"/>
            </a:rPr>
            <a:t>Total max of $429.1 million </a:t>
          </a:r>
        </a:p>
      </dgm:t>
    </dgm:pt>
    <dgm:pt modelId="{3664B85B-4D60-5A47-8BC6-9C2DA71BBA1B}" type="parTrans" cxnId="{8E43DC31-754E-8A48-9A61-76B93EBC9508}">
      <dgm:prSet/>
      <dgm:spPr/>
      <dgm:t>
        <a:bodyPr/>
        <a:lstStyle/>
        <a:p>
          <a:endParaRPr lang="en-US"/>
        </a:p>
      </dgm:t>
    </dgm:pt>
    <dgm:pt modelId="{77C9B8CF-29D0-5D4B-90A9-C434BCDA04EC}" type="sibTrans" cxnId="{8E43DC31-754E-8A48-9A61-76B93EBC9508}">
      <dgm:prSet/>
      <dgm:spPr/>
      <dgm:t>
        <a:bodyPr/>
        <a:lstStyle/>
        <a:p>
          <a:endParaRPr lang="en-US"/>
        </a:p>
      </dgm:t>
    </dgm:pt>
    <dgm:pt modelId="{B7F93973-E71C-0B40-A4E2-B687803EBED3}">
      <dgm:prSet/>
      <dgm:spPr>
        <a:solidFill>
          <a:srgbClr val="005295">
            <a:alpha val="23000"/>
          </a:srgbClr>
        </a:solidFill>
      </dgm:spPr>
      <dgm:t>
        <a:bodyPr lIns="182880"/>
        <a:lstStyle/>
        <a:p>
          <a:pPr>
            <a:lnSpc>
              <a:spcPct val="150000"/>
            </a:lnSpc>
            <a:buNone/>
          </a:pPr>
          <a:r>
            <a:rPr lang="en-US" b="0" i="0" dirty="0">
              <a:latin typeface="Century Gothic" panose="020B0502020202020204" pitchFamily="34" charset="0"/>
            </a:rPr>
            <a:t>70% of all settlement monies </a:t>
          </a:r>
        </a:p>
      </dgm:t>
    </dgm:pt>
    <dgm:pt modelId="{97FBCF2B-F679-F346-A229-089DF77EA64B}" type="parTrans" cxnId="{02BDE098-F262-0647-AD87-7FC8992D835F}">
      <dgm:prSet/>
      <dgm:spPr/>
      <dgm:t>
        <a:bodyPr/>
        <a:lstStyle/>
        <a:p>
          <a:endParaRPr lang="en-US"/>
        </a:p>
      </dgm:t>
    </dgm:pt>
    <dgm:pt modelId="{92BBD568-4374-1348-8AD0-8EB7250D8ED3}" type="sibTrans" cxnId="{02BDE098-F262-0647-AD87-7FC8992D835F}">
      <dgm:prSet/>
      <dgm:spPr/>
      <dgm:t>
        <a:bodyPr/>
        <a:lstStyle/>
        <a:p>
          <a:endParaRPr lang="en-US"/>
        </a:p>
      </dgm:t>
    </dgm:pt>
    <dgm:pt modelId="{6BBD87E1-6DCA-1A40-9F0C-2AC4946C5B83}">
      <dgm:prSet/>
      <dgm:spPr>
        <a:solidFill>
          <a:srgbClr val="005295">
            <a:alpha val="23000"/>
          </a:srgbClr>
        </a:solidFill>
      </dgm:spPr>
      <dgm:t>
        <a:bodyPr lIns="182880"/>
        <a:lstStyle/>
        <a:p>
          <a:pPr>
            <a:lnSpc>
              <a:spcPct val="150000"/>
            </a:lnSpc>
          </a:pPr>
          <a:r>
            <a:rPr lang="en-US" b="0" i="0" dirty="0">
              <a:latin typeface="Century Gothic" panose="020B0502020202020204" pitchFamily="34" charset="0"/>
            </a:rPr>
            <a:t>35% - $150 million directly to counties to be used for future opioid remediation</a:t>
          </a:r>
        </a:p>
      </dgm:t>
    </dgm:pt>
    <dgm:pt modelId="{218179D3-3823-794D-88B6-657944368D10}" type="parTrans" cxnId="{6CFCCBAE-C970-7F45-9684-795C9C4667B7}">
      <dgm:prSet/>
      <dgm:spPr/>
      <dgm:t>
        <a:bodyPr/>
        <a:lstStyle/>
        <a:p>
          <a:endParaRPr lang="en-US"/>
        </a:p>
      </dgm:t>
    </dgm:pt>
    <dgm:pt modelId="{E972E409-3652-4A46-AD1B-D62F63776C36}" type="sibTrans" cxnId="{6CFCCBAE-C970-7F45-9684-795C9C4667B7}">
      <dgm:prSet/>
      <dgm:spPr/>
      <dgm:t>
        <a:bodyPr/>
        <a:lstStyle/>
        <a:p>
          <a:endParaRPr lang="en-US"/>
        </a:p>
      </dgm:t>
    </dgm:pt>
    <dgm:pt modelId="{D5AC7611-102D-8A4E-B149-F0BB02167774}">
      <dgm:prSet/>
      <dgm:spPr>
        <a:solidFill>
          <a:srgbClr val="005295">
            <a:alpha val="23000"/>
          </a:srgbClr>
        </a:solidFill>
      </dgm:spPr>
      <dgm:t>
        <a:bodyPr lIns="182880" rIns="91440"/>
        <a:lstStyle/>
        <a:p>
          <a:pPr>
            <a:lnSpc>
              <a:spcPct val="150000"/>
            </a:lnSpc>
            <a:spcAft>
              <a:spcPct val="15000"/>
            </a:spcAft>
          </a:pPr>
          <a:r>
            <a:rPr lang="en-US" b="0" i="0" dirty="0">
              <a:latin typeface="Century Gothic" panose="020B0502020202020204" pitchFamily="34" charset="0"/>
            </a:rPr>
            <a:t>Speaker of the house (4)</a:t>
          </a:r>
        </a:p>
      </dgm:t>
    </dgm:pt>
    <dgm:pt modelId="{C97DCB8F-DEA6-FE4B-B2CE-9E7FA3E006C9}" type="sibTrans" cxnId="{521FBA3C-C6B9-6144-9C1A-4B79C84C014E}">
      <dgm:prSet/>
      <dgm:spPr/>
      <dgm:t>
        <a:bodyPr/>
        <a:lstStyle/>
        <a:p>
          <a:endParaRPr lang="en-US"/>
        </a:p>
      </dgm:t>
    </dgm:pt>
    <dgm:pt modelId="{65AE3C2F-26D3-AC4C-A685-E7B98937BA5E}" type="parTrans" cxnId="{521FBA3C-C6B9-6144-9C1A-4B79C84C014E}">
      <dgm:prSet/>
      <dgm:spPr/>
      <dgm:t>
        <a:bodyPr/>
        <a:lstStyle/>
        <a:p>
          <a:endParaRPr lang="en-US"/>
        </a:p>
      </dgm:t>
    </dgm:pt>
    <dgm:pt modelId="{A2189993-8E96-E54A-AA41-69D6A257BE7F}">
      <dgm:prSet/>
      <dgm:spPr>
        <a:solidFill>
          <a:srgbClr val="005295">
            <a:alpha val="23000"/>
          </a:srgbClr>
        </a:solidFill>
      </dgm:spPr>
      <dgm:t>
        <a:bodyPr lIns="182880" rIns="91440"/>
        <a:lstStyle/>
        <a:p>
          <a:pPr>
            <a:lnSpc>
              <a:spcPct val="150000"/>
            </a:lnSpc>
            <a:spcAft>
              <a:spcPct val="15000"/>
            </a:spcAft>
          </a:pPr>
          <a:r>
            <a:rPr lang="en-US" b="0" i="0" dirty="0">
              <a:latin typeface="Century Gothic" panose="020B0502020202020204" pitchFamily="34" charset="0"/>
            </a:rPr>
            <a:t>Speaker of the senate (4)</a:t>
          </a:r>
        </a:p>
      </dgm:t>
    </dgm:pt>
    <dgm:pt modelId="{79CCE648-89B7-2846-AB60-66E7FE21C35B}" type="sibTrans" cxnId="{D0A3F8AF-9DE8-9542-96B3-3091D43A576E}">
      <dgm:prSet/>
      <dgm:spPr/>
      <dgm:t>
        <a:bodyPr/>
        <a:lstStyle/>
        <a:p>
          <a:endParaRPr lang="en-US"/>
        </a:p>
      </dgm:t>
    </dgm:pt>
    <dgm:pt modelId="{F57EEC1D-BF5C-E343-82A0-92039C7A589F}" type="parTrans" cxnId="{D0A3F8AF-9DE8-9542-96B3-3091D43A576E}">
      <dgm:prSet/>
      <dgm:spPr/>
      <dgm:t>
        <a:bodyPr/>
        <a:lstStyle/>
        <a:p>
          <a:endParaRPr lang="en-US"/>
        </a:p>
      </dgm:t>
    </dgm:pt>
    <dgm:pt modelId="{A08DD1C7-9A37-AF4E-A6F2-1E4EDE894115}">
      <dgm:prSet/>
      <dgm:spPr>
        <a:solidFill>
          <a:srgbClr val="005295">
            <a:alpha val="23000"/>
          </a:srgbClr>
        </a:solidFill>
      </dgm:spPr>
      <dgm:t>
        <a:bodyPr lIns="182880" rIns="91440"/>
        <a:lstStyle/>
        <a:p>
          <a:pPr>
            <a:lnSpc>
              <a:spcPct val="150000"/>
            </a:lnSpc>
            <a:spcAft>
              <a:spcPct val="15000"/>
            </a:spcAft>
          </a:pPr>
          <a:r>
            <a:rPr lang="en-US" b="0" i="0" dirty="0">
              <a:latin typeface="Century Gothic" panose="020B0502020202020204" pitchFamily="34" charset="0"/>
            </a:rPr>
            <a:t>TCSA (2) </a:t>
          </a:r>
        </a:p>
      </dgm:t>
    </dgm:pt>
    <dgm:pt modelId="{15B187E1-335C-E34A-BB2D-EEACC53B3D57}" type="sibTrans" cxnId="{A416E672-1C23-234C-A67A-3B78C730A174}">
      <dgm:prSet/>
      <dgm:spPr/>
      <dgm:t>
        <a:bodyPr/>
        <a:lstStyle/>
        <a:p>
          <a:endParaRPr lang="en-US"/>
        </a:p>
      </dgm:t>
    </dgm:pt>
    <dgm:pt modelId="{E861C99F-9C99-F342-A071-74CBFD5AF912}" type="parTrans" cxnId="{A416E672-1C23-234C-A67A-3B78C730A174}">
      <dgm:prSet/>
      <dgm:spPr/>
      <dgm:t>
        <a:bodyPr/>
        <a:lstStyle/>
        <a:p>
          <a:endParaRPr lang="en-US"/>
        </a:p>
      </dgm:t>
    </dgm:pt>
    <dgm:pt modelId="{F7B7FE4D-2A12-2748-AAF7-62DB37BD30E7}">
      <dgm:prSet/>
      <dgm:spPr>
        <a:solidFill>
          <a:srgbClr val="005295">
            <a:alpha val="23000"/>
          </a:srgbClr>
        </a:solidFill>
      </dgm:spPr>
      <dgm:t>
        <a:bodyPr lIns="182880" rIns="91440"/>
        <a:lstStyle/>
        <a:p>
          <a:pPr>
            <a:lnSpc>
              <a:spcPct val="150000"/>
            </a:lnSpc>
            <a:spcAft>
              <a:spcPct val="15000"/>
            </a:spcAft>
          </a:pPr>
          <a:r>
            <a:rPr lang="en-US" b="0" i="0" dirty="0">
              <a:latin typeface="Century Gothic" panose="020B0502020202020204" pitchFamily="34" charset="0"/>
            </a:rPr>
            <a:t>TML (1) </a:t>
          </a:r>
        </a:p>
      </dgm:t>
    </dgm:pt>
    <dgm:pt modelId="{3ED3EA89-573E-6240-AADB-2D31B40B33D7}" type="sibTrans" cxnId="{4FD438E2-9EA8-3240-9136-3CAFB5B01920}">
      <dgm:prSet/>
      <dgm:spPr/>
      <dgm:t>
        <a:bodyPr/>
        <a:lstStyle/>
        <a:p>
          <a:endParaRPr lang="en-US"/>
        </a:p>
      </dgm:t>
    </dgm:pt>
    <dgm:pt modelId="{61018AEA-2381-B841-BD68-2C6157B2E614}" type="parTrans" cxnId="{4FD438E2-9EA8-3240-9136-3CAFB5B01920}">
      <dgm:prSet/>
      <dgm:spPr/>
      <dgm:t>
        <a:bodyPr/>
        <a:lstStyle/>
        <a:p>
          <a:endParaRPr lang="en-US"/>
        </a:p>
      </dgm:t>
    </dgm:pt>
    <dgm:pt modelId="{C69AF1A0-E173-EB43-BFD6-399351835FBB}">
      <dgm:prSet/>
      <dgm:spPr>
        <a:solidFill>
          <a:srgbClr val="005295">
            <a:alpha val="23000"/>
          </a:srgbClr>
        </a:solidFill>
      </dgm:spPr>
      <dgm:t>
        <a:bodyPr lIns="182880" rIns="91440"/>
        <a:lstStyle/>
        <a:p>
          <a:pPr>
            <a:lnSpc>
              <a:spcPct val="150000"/>
            </a:lnSpc>
            <a:spcAft>
              <a:spcPct val="15000"/>
            </a:spcAft>
            <a:buNone/>
          </a:pPr>
          <a:r>
            <a:rPr lang="en-US" b="0" i="0" dirty="0">
              <a:latin typeface="Century Gothic" panose="020B0502020202020204" pitchFamily="34" charset="0"/>
            </a:rPr>
            <a:t>Appointments:</a:t>
          </a:r>
        </a:p>
      </dgm:t>
    </dgm:pt>
    <dgm:pt modelId="{38F6DF9A-62C3-CB4D-92C4-BE5EF802D0B7}" type="parTrans" cxnId="{6A1379A2-FDDC-F348-A7AE-B8DB9A5B39C2}">
      <dgm:prSet/>
      <dgm:spPr/>
      <dgm:t>
        <a:bodyPr/>
        <a:lstStyle/>
        <a:p>
          <a:endParaRPr lang="en-US"/>
        </a:p>
      </dgm:t>
    </dgm:pt>
    <dgm:pt modelId="{EB509934-DDB5-1043-BC8D-0F8719FB09D3}" type="sibTrans" cxnId="{6A1379A2-FDDC-F348-A7AE-B8DB9A5B39C2}">
      <dgm:prSet/>
      <dgm:spPr/>
      <dgm:t>
        <a:bodyPr/>
        <a:lstStyle/>
        <a:p>
          <a:endParaRPr lang="en-US"/>
        </a:p>
      </dgm:t>
    </dgm:pt>
    <dgm:pt modelId="{2D90AC99-1AAE-614F-B519-1475562E0496}">
      <dgm:prSet/>
      <dgm:spPr>
        <a:solidFill>
          <a:srgbClr val="005295">
            <a:alpha val="23000"/>
          </a:srgbClr>
        </a:solidFill>
      </dgm:spPr>
      <dgm:t>
        <a:bodyPr lIns="182880"/>
        <a:lstStyle/>
        <a:p>
          <a:pPr>
            <a:lnSpc>
              <a:spcPct val="150000"/>
            </a:lnSpc>
          </a:pPr>
          <a:r>
            <a:rPr lang="en-US" b="1" i="0" dirty="0">
              <a:latin typeface="Century Gothic" panose="020B0502020202020204" pitchFamily="34" charset="0"/>
            </a:rPr>
            <a:t>65% -  $278 million distributed through competitive grants </a:t>
          </a:r>
        </a:p>
      </dgm:t>
    </dgm:pt>
    <dgm:pt modelId="{4B80E827-9536-794C-B5E2-E433D694AE11}" type="parTrans" cxnId="{F400B163-FC16-1149-A876-9B2D11192A42}">
      <dgm:prSet/>
      <dgm:spPr/>
      <dgm:t>
        <a:bodyPr/>
        <a:lstStyle/>
        <a:p>
          <a:endParaRPr lang="en-US"/>
        </a:p>
      </dgm:t>
    </dgm:pt>
    <dgm:pt modelId="{F82B3ECC-9BFA-5546-BCF9-032BE9A2C7BE}" type="sibTrans" cxnId="{F400B163-FC16-1149-A876-9B2D11192A42}">
      <dgm:prSet/>
      <dgm:spPr/>
      <dgm:t>
        <a:bodyPr/>
        <a:lstStyle/>
        <a:p>
          <a:endParaRPr lang="en-US"/>
        </a:p>
      </dgm:t>
    </dgm:pt>
    <dgm:pt modelId="{B0E09C74-948C-DA49-A815-CCF7756546F1}">
      <dgm:prSet/>
      <dgm:spPr>
        <a:solidFill>
          <a:srgbClr val="005295">
            <a:alpha val="23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b="0" i="0" dirty="0">
              <a:latin typeface="Century Gothic" panose="020B0502020202020204" pitchFamily="34" charset="0"/>
            </a:rPr>
            <a:t>Council / abatement expenses</a:t>
          </a:r>
          <a:endParaRPr lang="en-US" b="1" i="0" dirty="0">
            <a:latin typeface="Century Gothic" panose="020B0502020202020204" pitchFamily="34" charset="0"/>
          </a:endParaRPr>
        </a:p>
      </dgm:t>
    </dgm:pt>
    <dgm:pt modelId="{2541BC51-BA92-DD4C-B18E-8B67781E868B}" type="parTrans" cxnId="{54079E7B-4DB7-3F4B-B056-36891225010B}">
      <dgm:prSet/>
      <dgm:spPr/>
      <dgm:t>
        <a:bodyPr/>
        <a:lstStyle/>
        <a:p>
          <a:endParaRPr lang="en-US"/>
        </a:p>
      </dgm:t>
    </dgm:pt>
    <dgm:pt modelId="{91664B81-F9CD-4D49-9D1E-EBA3C9A40F1E}" type="sibTrans" cxnId="{54079E7B-4DB7-3F4B-B056-36891225010B}">
      <dgm:prSet/>
      <dgm:spPr/>
      <dgm:t>
        <a:bodyPr/>
        <a:lstStyle/>
        <a:p>
          <a:endParaRPr lang="en-US"/>
        </a:p>
      </dgm:t>
    </dgm:pt>
    <dgm:pt modelId="{2B19E411-051B-D144-ACF1-CD903995AC2D}" type="pres">
      <dgm:prSet presAssocID="{56E3EF59-C0DC-1948-A330-37A252932E15}" presName="Name0" presStyleCnt="0">
        <dgm:presLayoutVars>
          <dgm:dir/>
          <dgm:animLvl val="lvl"/>
          <dgm:resizeHandles val="exact"/>
        </dgm:presLayoutVars>
      </dgm:prSet>
      <dgm:spPr/>
    </dgm:pt>
    <dgm:pt modelId="{A040FD8B-CFDE-3745-9512-7B9EC312467E}" type="pres">
      <dgm:prSet presAssocID="{EC4AF7F6-17E9-7043-9282-7B6D3984133E}" presName="composite" presStyleCnt="0"/>
      <dgm:spPr/>
    </dgm:pt>
    <dgm:pt modelId="{81636848-89E7-2B4F-BC7E-2B403F0FC3B0}" type="pres">
      <dgm:prSet presAssocID="{EC4AF7F6-17E9-7043-9282-7B6D3984133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602CF55-043F-B94B-A3CE-A6CA16A9837D}" type="pres">
      <dgm:prSet presAssocID="{EC4AF7F6-17E9-7043-9282-7B6D3984133E}" presName="desTx" presStyleLbl="alignAccFollowNode1" presStyleIdx="0" presStyleCnt="2" custScaleY="92378" custLinFactNeighborY="-3709">
        <dgm:presLayoutVars>
          <dgm:bulletEnabled val="1"/>
        </dgm:presLayoutVars>
      </dgm:prSet>
      <dgm:spPr/>
    </dgm:pt>
    <dgm:pt modelId="{7CB07394-3ABB-AC4D-81B2-3E8D02217796}" type="pres">
      <dgm:prSet presAssocID="{05840418-5697-C947-A0CE-18A675FC46DA}" presName="space" presStyleCnt="0"/>
      <dgm:spPr/>
    </dgm:pt>
    <dgm:pt modelId="{9EDD38DD-E906-D547-998C-5757B6179008}" type="pres">
      <dgm:prSet presAssocID="{E7EA88EB-140B-C143-8E38-E9A51603182C}" presName="composite" presStyleCnt="0"/>
      <dgm:spPr/>
    </dgm:pt>
    <dgm:pt modelId="{D795DA09-BA14-3640-9E80-A3BB8AD41F21}" type="pres">
      <dgm:prSet presAssocID="{E7EA88EB-140B-C143-8E38-E9A51603182C}" presName="parTx" presStyleLbl="alignNode1" presStyleIdx="1" presStyleCnt="2" custScaleX="108126" custLinFactNeighborX="-676" custLinFactNeighborY="-1502">
        <dgm:presLayoutVars>
          <dgm:chMax val="0"/>
          <dgm:chPref val="0"/>
          <dgm:bulletEnabled val="1"/>
        </dgm:presLayoutVars>
      </dgm:prSet>
      <dgm:spPr/>
    </dgm:pt>
    <dgm:pt modelId="{195A6D85-FB59-EB46-BDBF-3AECA250E691}" type="pres">
      <dgm:prSet presAssocID="{E7EA88EB-140B-C143-8E38-E9A51603182C}" presName="desTx" presStyleLbl="alignAccFollowNode1" presStyleIdx="1" presStyleCnt="2" custScaleX="108125" custScaleY="92253" custLinFactNeighborX="-681" custLinFactNeighborY="-3741">
        <dgm:presLayoutVars>
          <dgm:bulletEnabled val="1"/>
        </dgm:presLayoutVars>
      </dgm:prSet>
      <dgm:spPr/>
    </dgm:pt>
  </dgm:ptLst>
  <dgm:cxnLst>
    <dgm:cxn modelId="{12A26402-17BA-5D46-9EBE-4D566A48AB33}" type="presOf" srcId="{D5AC7611-102D-8A4E-B149-F0BB02167774}" destId="{195A6D85-FB59-EB46-BDBF-3AECA250E691}" srcOrd="0" destOrd="3" presId="urn:microsoft.com/office/officeart/2005/8/layout/hList1"/>
    <dgm:cxn modelId="{4C584919-EDA3-1B4E-BCCE-8535EBA4B5D3}" type="presOf" srcId="{B7F93973-E71C-0B40-A4E2-B687803EBED3}" destId="{B602CF55-043F-B94B-A3CE-A6CA16A9837D}" srcOrd="0" destOrd="0" presId="urn:microsoft.com/office/officeart/2005/8/layout/hList1"/>
    <dgm:cxn modelId="{1D1B7B19-0C77-0841-BBAC-9B0B5C9FD081}" type="presOf" srcId="{3A54FD79-D008-3F4B-BA78-02736D51301F}" destId="{195A6D85-FB59-EB46-BDBF-3AECA250E691}" srcOrd="0" destOrd="2" presId="urn:microsoft.com/office/officeart/2005/8/layout/hList1"/>
    <dgm:cxn modelId="{729E961F-ECFC-B54F-A864-47E9AA86E5A9}" type="presOf" srcId="{2D90AC99-1AAE-614F-B519-1475562E0496}" destId="{B602CF55-043F-B94B-A3CE-A6CA16A9837D}" srcOrd="0" destOrd="3" presId="urn:microsoft.com/office/officeart/2005/8/layout/hList1"/>
    <dgm:cxn modelId="{6A3A0624-3F0C-F342-8223-D6A271AC669A}" type="presOf" srcId="{A2189993-8E96-E54A-AA41-69D6A257BE7F}" destId="{195A6D85-FB59-EB46-BDBF-3AECA250E691}" srcOrd="0" destOrd="4" presId="urn:microsoft.com/office/officeart/2005/8/layout/hList1"/>
    <dgm:cxn modelId="{8E43DC31-754E-8A48-9A61-76B93EBC9508}" srcId="{EC4AF7F6-17E9-7043-9282-7B6D3984133E}" destId="{FF76DD1B-59D7-1C49-83CE-A7004B78ED6D}" srcOrd="1" destOrd="0" parTransId="{3664B85B-4D60-5A47-8BC6-9C2DA71BBA1B}" sibTransId="{77C9B8CF-29D0-5D4B-90A9-C434BCDA04EC}"/>
    <dgm:cxn modelId="{521FBA3C-C6B9-6144-9C1A-4B79C84C014E}" srcId="{C69AF1A0-E173-EB43-BFD6-399351835FBB}" destId="{D5AC7611-102D-8A4E-B149-F0BB02167774}" srcOrd="1" destOrd="0" parTransId="{65AE3C2F-26D3-AC4C-A685-E7B98937BA5E}" sibTransId="{C97DCB8F-DEA6-FE4B-B2CE-9E7FA3E006C9}"/>
    <dgm:cxn modelId="{10CDD543-3A5B-1444-B2A7-1F7967B81F3E}" type="presOf" srcId="{A08DD1C7-9A37-AF4E-A6F2-1E4EDE894115}" destId="{195A6D85-FB59-EB46-BDBF-3AECA250E691}" srcOrd="0" destOrd="5" presId="urn:microsoft.com/office/officeart/2005/8/layout/hList1"/>
    <dgm:cxn modelId="{AF57AF45-FFA9-A94B-A53B-7ED69355A3E5}" srcId="{56E3EF59-C0DC-1948-A330-37A252932E15}" destId="{E7EA88EB-140B-C143-8E38-E9A51603182C}" srcOrd="1" destOrd="0" parTransId="{48BB6780-B213-794A-B88A-28B2154335F1}" sibTransId="{88428B87-2586-E643-9912-6218634BD939}"/>
    <dgm:cxn modelId="{89B1C148-04D4-7B4C-877E-A56B99235EE4}" type="presOf" srcId="{FF76DD1B-59D7-1C49-83CE-A7004B78ED6D}" destId="{B602CF55-043F-B94B-A3CE-A6CA16A9837D}" srcOrd="0" destOrd="1" presId="urn:microsoft.com/office/officeart/2005/8/layout/hList1"/>
    <dgm:cxn modelId="{6C60D249-2F00-8E4E-BF17-3E48A03B84CA}" type="presOf" srcId="{6BBD87E1-6DCA-1A40-9F0C-2AC4946C5B83}" destId="{B602CF55-043F-B94B-A3CE-A6CA16A9837D}" srcOrd="0" destOrd="2" presId="urn:microsoft.com/office/officeart/2005/8/layout/hList1"/>
    <dgm:cxn modelId="{2312FF54-54C7-584B-9608-107A290F216B}" type="presOf" srcId="{EC4AF7F6-17E9-7043-9282-7B6D3984133E}" destId="{81636848-89E7-2B4F-BC7E-2B403F0FC3B0}" srcOrd="0" destOrd="0" presId="urn:microsoft.com/office/officeart/2005/8/layout/hList1"/>
    <dgm:cxn modelId="{F400B163-FC16-1149-A876-9B2D11192A42}" srcId="{EC4AF7F6-17E9-7043-9282-7B6D3984133E}" destId="{2D90AC99-1AAE-614F-B519-1475562E0496}" srcOrd="2" destOrd="0" parTransId="{4B80E827-9536-794C-B5E2-E433D694AE11}" sibTransId="{F82B3ECC-9BFA-5546-BCF9-032BE9A2C7BE}"/>
    <dgm:cxn modelId="{1B094D6E-179D-CB4B-9795-78AEDC9AC3BE}" type="presOf" srcId="{C69AF1A0-E173-EB43-BFD6-399351835FBB}" destId="{195A6D85-FB59-EB46-BDBF-3AECA250E691}" srcOrd="0" destOrd="1" presId="urn:microsoft.com/office/officeart/2005/8/layout/hList1"/>
    <dgm:cxn modelId="{A416E672-1C23-234C-A67A-3B78C730A174}" srcId="{C69AF1A0-E173-EB43-BFD6-399351835FBB}" destId="{A08DD1C7-9A37-AF4E-A6F2-1E4EDE894115}" srcOrd="3" destOrd="0" parTransId="{E861C99F-9C99-F342-A071-74CBFD5AF912}" sibTransId="{15B187E1-335C-E34A-BB2D-EEACC53B3D57}"/>
    <dgm:cxn modelId="{54079E7B-4DB7-3F4B-B056-36891225010B}" srcId="{EC4AF7F6-17E9-7043-9282-7B6D3984133E}" destId="{B0E09C74-948C-DA49-A815-CCF7756546F1}" srcOrd="3" destOrd="0" parTransId="{2541BC51-BA92-DD4C-B18E-8B67781E868B}" sibTransId="{91664B81-F9CD-4D49-9D1E-EBA3C9A40F1E}"/>
    <dgm:cxn modelId="{655B057D-B93F-BD4B-B1C6-620E194D1182}" srcId="{E7EA88EB-140B-C143-8E38-E9A51603182C}" destId="{7B546E65-6551-1D49-B67D-C096AED7AD50}" srcOrd="0" destOrd="0" parTransId="{45BF2331-001A-F247-96C4-7662E1019926}" sibTransId="{B6E5123D-8CBB-F244-ACB1-33F03E61153C}"/>
    <dgm:cxn modelId="{02BDE098-F262-0647-AD87-7FC8992D835F}" srcId="{EC4AF7F6-17E9-7043-9282-7B6D3984133E}" destId="{B7F93973-E71C-0B40-A4E2-B687803EBED3}" srcOrd="0" destOrd="0" parTransId="{97FBCF2B-F679-F346-A229-089DF77EA64B}" sibTransId="{92BBD568-4374-1348-8AD0-8EB7250D8ED3}"/>
    <dgm:cxn modelId="{6A1379A2-FDDC-F348-A7AE-B8DB9A5B39C2}" srcId="{E7EA88EB-140B-C143-8E38-E9A51603182C}" destId="{C69AF1A0-E173-EB43-BFD6-399351835FBB}" srcOrd="1" destOrd="0" parTransId="{38F6DF9A-62C3-CB4D-92C4-BE5EF802D0B7}" sibTransId="{EB509934-DDB5-1043-BC8D-0F8719FB09D3}"/>
    <dgm:cxn modelId="{7DDA30A3-92C8-E842-ADEE-F6B253373AA8}" type="presOf" srcId="{E7EA88EB-140B-C143-8E38-E9A51603182C}" destId="{D795DA09-BA14-3640-9E80-A3BB8AD41F21}" srcOrd="0" destOrd="0" presId="urn:microsoft.com/office/officeart/2005/8/layout/hList1"/>
    <dgm:cxn modelId="{6CFCCBAE-C970-7F45-9684-795C9C4667B7}" srcId="{FF76DD1B-59D7-1C49-83CE-A7004B78ED6D}" destId="{6BBD87E1-6DCA-1A40-9F0C-2AC4946C5B83}" srcOrd="0" destOrd="0" parTransId="{218179D3-3823-794D-88B6-657944368D10}" sibTransId="{E972E409-3652-4A46-AD1B-D62F63776C36}"/>
    <dgm:cxn modelId="{D0A3F8AF-9DE8-9542-96B3-3091D43A576E}" srcId="{C69AF1A0-E173-EB43-BFD6-399351835FBB}" destId="{A2189993-8E96-E54A-AA41-69D6A257BE7F}" srcOrd="2" destOrd="0" parTransId="{F57EEC1D-BF5C-E343-82A0-92039C7A589F}" sibTransId="{79CCE648-89B7-2846-AB60-66E7FE21C35B}"/>
    <dgm:cxn modelId="{DE0E6DB0-62EB-3D43-B120-47F237F29B00}" srcId="{C69AF1A0-E173-EB43-BFD6-399351835FBB}" destId="{3A54FD79-D008-3F4B-BA78-02736D51301F}" srcOrd="0" destOrd="0" parTransId="{8AC65B82-3812-6B42-BCA0-DDEF1FD0E4EA}" sibTransId="{2B0A396F-2577-E345-BE78-CE4745267A54}"/>
    <dgm:cxn modelId="{7223DFBC-C294-E44B-8747-0F71378DB43A}" type="presOf" srcId="{B0E09C74-948C-DA49-A815-CCF7756546F1}" destId="{B602CF55-043F-B94B-A3CE-A6CA16A9837D}" srcOrd="0" destOrd="4" presId="urn:microsoft.com/office/officeart/2005/8/layout/hList1"/>
    <dgm:cxn modelId="{3D091CDC-24D2-CF4F-A67B-C318E279F5ED}" type="presOf" srcId="{7B546E65-6551-1D49-B67D-C096AED7AD50}" destId="{195A6D85-FB59-EB46-BDBF-3AECA250E691}" srcOrd="0" destOrd="0" presId="urn:microsoft.com/office/officeart/2005/8/layout/hList1"/>
    <dgm:cxn modelId="{4FD438E2-9EA8-3240-9136-3CAFB5B01920}" srcId="{C69AF1A0-E173-EB43-BFD6-399351835FBB}" destId="{F7B7FE4D-2A12-2748-AAF7-62DB37BD30E7}" srcOrd="4" destOrd="0" parTransId="{61018AEA-2381-B841-BD68-2C6157B2E614}" sibTransId="{3ED3EA89-573E-6240-AADB-2D31B40B33D7}"/>
    <dgm:cxn modelId="{BC0A77E4-70AC-2440-8709-607C0B0E33C3}" type="presOf" srcId="{56E3EF59-C0DC-1948-A330-37A252932E15}" destId="{2B19E411-051B-D144-ACF1-CD903995AC2D}" srcOrd="0" destOrd="0" presId="urn:microsoft.com/office/officeart/2005/8/layout/hList1"/>
    <dgm:cxn modelId="{DE5205E6-07C8-7745-931B-2E65157F4477}" type="presOf" srcId="{F7B7FE4D-2A12-2748-AAF7-62DB37BD30E7}" destId="{195A6D85-FB59-EB46-BDBF-3AECA250E691}" srcOrd="0" destOrd="6" presId="urn:microsoft.com/office/officeart/2005/8/layout/hList1"/>
    <dgm:cxn modelId="{827E32F1-0748-F341-92AD-7CD0492B6E49}" srcId="{56E3EF59-C0DC-1948-A330-37A252932E15}" destId="{EC4AF7F6-17E9-7043-9282-7B6D3984133E}" srcOrd="0" destOrd="0" parTransId="{46A462CB-80BA-AB41-BEB8-632F90025E00}" sibTransId="{05840418-5697-C947-A0CE-18A675FC46DA}"/>
    <dgm:cxn modelId="{C893BA6A-3866-8D45-9A27-CDC3067DA2B3}" type="presParOf" srcId="{2B19E411-051B-D144-ACF1-CD903995AC2D}" destId="{A040FD8B-CFDE-3745-9512-7B9EC312467E}" srcOrd="0" destOrd="0" presId="urn:microsoft.com/office/officeart/2005/8/layout/hList1"/>
    <dgm:cxn modelId="{D1D18F77-F6E8-8842-AAE6-8396FF10740D}" type="presParOf" srcId="{A040FD8B-CFDE-3745-9512-7B9EC312467E}" destId="{81636848-89E7-2B4F-BC7E-2B403F0FC3B0}" srcOrd="0" destOrd="0" presId="urn:microsoft.com/office/officeart/2005/8/layout/hList1"/>
    <dgm:cxn modelId="{0F9A8A77-BDFC-3443-8E36-41082D84C8C1}" type="presParOf" srcId="{A040FD8B-CFDE-3745-9512-7B9EC312467E}" destId="{B602CF55-043F-B94B-A3CE-A6CA16A9837D}" srcOrd="1" destOrd="0" presId="urn:microsoft.com/office/officeart/2005/8/layout/hList1"/>
    <dgm:cxn modelId="{D8CB6486-FCBC-3847-B957-DEC27935A8FF}" type="presParOf" srcId="{2B19E411-051B-D144-ACF1-CD903995AC2D}" destId="{7CB07394-3ABB-AC4D-81B2-3E8D02217796}" srcOrd="1" destOrd="0" presId="urn:microsoft.com/office/officeart/2005/8/layout/hList1"/>
    <dgm:cxn modelId="{A2A3936E-5B08-F948-B7C1-95A4CEF4CAD6}" type="presParOf" srcId="{2B19E411-051B-D144-ACF1-CD903995AC2D}" destId="{9EDD38DD-E906-D547-998C-5757B6179008}" srcOrd="2" destOrd="0" presId="urn:microsoft.com/office/officeart/2005/8/layout/hList1"/>
    <dgm:cxn modelId="{6F51416F-5F0F-004F-AA59-5397F7122D8F}" type="presParOf" srcId="{9EDD38DD-E906-D547-998C-5757B6179008}" destId="{D795DA09-BA14-3640-9E80-A3BB8AD41F21}" srcOrd="0" destOrd="0" presId="urn:microsoft.com/office/officeart/2005/8/layout/hList1"/>
    <dgm:cxn modelId="{FA0B9337-9D45-D344-99F7-9F8A167AB3F5}" type="presParOf" srcId="{9EDD38DD-E906-D547-998C-5757B6179008}" destId="{195A6D85-FB59-EB46-BDBF-3AECA250E69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DCF30C-C8F7-ED4C-8D3D-21BE53AF6D92}" type="doc">
      <dgm:prSet loTypeId="urn:microsoft.com/office/officeart/2005/8/layout/vList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AABD04-DF82-0D48-B0A2-AF3C386381E5}">
      <dgm:prSet phldrT="[Text]" custT="1"/>
      <dgm:spPr>
        <a:solidFill>
          <a:srgbClr val="005295"/>
        </a:solidFill>
      </dgm:spPr>
      <dgm:t>
        <a:bodyPr/>
        <a:lstStyle/>
        <a:p>
          <a:r>
            <a:rPr lang="en-US" sz="2400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12.5% </a:t>
          </a:r>
        </a:p>
      </dgm:t>
    </dgm:pt>
    <dgm:pt modelId="{A7BC2273-32E1-EC4B-9307-68D3EB762D08}" type="parTrans" cxnId="{90C1AA43-8186-0A4A-A749-03A902B3F25C}">
      <dgm:prSet/>
      <dgm:spPr/>
      <dgm:t>
        <a:bodyPr/>
        <a:lstStyle/>
        <a:p>
          <a:endParaRPr lang="en-US"/>
        </a:p>
      </dgm:t>
    </dgm:pt>
    <dgm:pt modelId="{BC143298-1DBC-134A-8E53-806292FE16FF}" type="sibTrans" cxnId="{90C1AA43-8186-0A4A-A749-03A902B3F25C}">
      <dgm:prSet/>
      <dgm:spPr/>
      <dgm:t>
        <a:bodyPr/>
        <a:lstStyle/>
        <a:p>
          <a:endParaRPr lang="en-US"/>
        </a:p>
      </dgm:t>
    </dgm:pt>
    <dgm:pt modelId="{E6541032-B65A-FB4A-A008-B46DEC9B8D5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>
            <a:buNone/>
          </a:pPr>
          <a:r>
            <a:rPr lang="en-US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b="0" i="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Fatal overdose, 3 years TDH</a:t>
          </a:r>
        </a:p>
      </dgm:t>
    </dgm:pt>
    <dgm:pt modelId="{0D1F7AD0-0BC0-3F45-978A-E85BAF407100}" type="parTrans" cxnId="{AACD8DC4-ADAB-E04E-8462-E167BED0D0F7}">
      <dgm:prSet/>
      <dgm:spPr/>
      <dgm:t>
        <a:bodyPr/>
        <a:lstStyle/>
        <a:p>
          <a:endParaRPr lang="en-US"/>
        </a:p>
      </dgm:t>
    </dgm:pt>
    <dgm:pt modelId="{B62C6CA4-2AF2-E14B-B143-BFBD0247F999}" type="sibTrans" cxnId="{AACD8DC4-ADAB-E04E-8462-E167BED0D0F7}">
      <dgm:prSet/>
      <dgm:spPr/>
      <dgm:t>
        <a:bodyPr/>
        <a:lstStyle/>
        <a:p>
          <a:endParaRPr lang="en-US"/>
        </a:p>
      </dgm:t>
    </dgm:pt>
    <dgm:pt modelId="{DDC97AC0-2DFF-B04E-986D-2F3C7929B2E6}">
      <dgm:prSet phldrT="[Text]" custT="1"/>
      <dgm:spPr>
        <a:solidFill>
          <a:srgbClr val="005295"/>
        </a:solidFill>
      </dgm:spPr>
      <dgm:t>
        <a:bodyPr/>
        <a:lstStyle/>
        <a:p>
          <a:r>
            <a:rPr lang="en-US" sz="2400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12.5% </a:t>
          </a:r>
        </a:p>
      </dgm:t>
    </dgm:pt>
    <dgm:pt modelId="{BCC11206-E526-6949-B3E4-28714FBFFE63}" type="parTrans" cxnId="{0F3BE3D6-FFA4-1848-A7F9-F8E70CA682A0}">
      <dgm:prSet/>
      <dgm:spPr/>
      <dgm:t>
        <a:bodyPr/>
        <a:lstStyle/>
        <a:p>
          <a:endParaRPr lang="en-US"/>
        </a:p>
      </dgm:t>
    </dgm:pt>
    <dgm:pt modelId="{79910B99-8EC9-594E-8582-D5F7C0D4A029}" type="sibTrans" cxnId="{0F3BE3D6-FFA4-1848-A7F9-F8E70CA682A0}">
      <dgm:prSet/>
      <dgm:spPr/>
      <dgm:t>
        <a:bodyPr/>
        <a:lstStyle/>
        <a:p>
          <a:endParaRPr lang="en-US"/>
        </a:p>
      </dgm:t>
    </dgm:pt>
    <dgm:pt modelId="{BA471FBA-9E4A-3E49-8FE8-3FD8D89D5992}">
      <dgm:prSet phldrT="[Tex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en-US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b="0" i="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Nonfatal overdoses, 3 years TDH</a:t>
          </a:r>
        </a:p>
      </dgm:t>
    </dgm:pt>
    <dgm:pt modelId="{E13B9F91-2DDE-894C-A081-D2477279FA15}" type="parTrans" cxnId="{0252F988-D96B-1944-9305-CB3D32F1210C}">
      <dgm:prSet/>
      <dgm:spPr/>
      <dgm:t>
        <a:bodyPr/>
        <a:lstStyle/>
        <a:p>
          <a:endParaRPr lang="en-US"/>
        </a:p>
      </dgm:t>
    </dgm:pt>
    <dgm:pt modelId="{B777EB0F-7518-524C-B63F-A57B979E579C}" type="sibTrans" cxnId="{0252F988-D96B-1944-9305-CB3D32F1210C}">
      <dgm:prSet/>
      <dgm:spPr/>
      <dgm:t>
        <a:bodyPr/>
        <a:lstStyle/>
        <a:p>
          <a:endParaRPr lang="en-US"/>
        </a:p>
      </dgm:t>
    </dgm:pt>
    <dgm:pt modelId="{73D628BC-F453-4C48-9AA6-8E88E00BDF2A}">
      <dgm:prSet phldrT="[Text]" custT="1"/>
      <dgm:spPr>
        <a:solidFill>
          <a:srgbClr val="005295"/>
        </a:solidFill>
      </dgm:spPr>
      <dgm:t>
        <a:bodyPr/>
        <a:lstStyle/>
        <a:p>
          <a:r>
            <a:rPr lang="en-US" sz="2400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25% </a:t>
          </a:r>
        </a:p>
      </dgm:t>
    </dgm:pt>
    <dgm:pt modelId="{6D13565F-243D-A34E-A9FA-908A91EB2466}" type="parTrans" cxnId="{0CF84362-927A-2643-A707-6EFAAFEDD62F}">
      <dgm:prSet/>
      <dgm:spPr/>
      <dgm:t>
        <a:bodyPr/>
        <a:lstStyle/>
        <a:p>
          <a:endParaRPr lang="en-US"/>
        </a:p>
      </dgm:t>
    </dgm:pt>
    <dgm:pt modelId="{ECE4CE9E-7D7A-F74C-AB0F-70BC8AAF2420}" type="sibTrans" cxnId="{0CF84362-927A-2643-A707-6EFAAFEDD62F}">
      <dgm:prSet/>
      <dgm:spPr/>
      <dgm:t>
        <a:bodyPr/>
        <a:lstStyle/>
        <a:p>
          <a:endParaRPr lang="en-US"/>
        </a:p>
      </dgm:t>
    </dgm:pt>
    <dgm:pt modelId="{EF8E016F-8651-2A40-873F-FF4889F69787}">
      <dgm:prSet phldrT="[Tex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 tIns="91440"/>
        <a:lstStyle/>
        <a:p>
          <a:pPr algn="ctr">
            <a:buNone/>
          </a:pPr>
          <a:r>
            <a:rPr lang="en-US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b="0" i="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Opioid prescriptions per person, 3 years TDH </a:t>
          </a:r>
        </a:p>
      </dgm:t>
    </dgm:pt>
    <dgm:pt modelId="{66289750-E5F3-8A43-89B3-CAF0F385EE97}" type="parTrans" cxnId="{CA9489DD-292A-E94B-AA31-7F688B8FAD59}">
      <dgm:prSet/>
      <dgm:spPr/>
      <dgm:t>
        <a:bodyPr/>
        <a:lstStyle/>
        <a:p>
          <a:endParaRPr lang="en-US"/>
        </a:p>
      </dgm:t>
    </dgm:pt>
    <dgm:pt modelId="{3DD568B3-B79A-7F46-BFC4-45376AFEDDF6}" type="sibTrans" cxnId="{CA9489DD-292A-E94B-AA31-7F688B8FAD59}">
      <dgm:prSet/>
      <dgm:spPr/>
      <dgm:t>
        <a:bodyPr/>
        <a:lstStyle/>
        <a:p>
          <a:endParaRPr lang="en-US"/>
        </a:p>
      </dgm:t>
    </dgm:pt>
    <dgm:pt modelId="{30DBD74B-4785-004C-9D73-8A397159CE37}">
      <dgm:prSet custT="1"/>
      <dgm:spPr>
        <a:solidFill>
          <a:srgbClr val="005295"/>
        </a:solidFill>
      </dgm:spPr>
      <dgm:t>
        <a:bodyPr/>
        <a:lstStyle/>
        <a:p>
          <a:r>
            <a:rPr lang="en-US" sz="2400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50% </a:t>
          </a:r>
        </a:p>
      </dgm:t>
    </dgm:pt>
    <dgm:pt modelId="{0C4ABD65-F09A-484D-8E5E-909685A95432}" type="parTrans" cxnId="{A16BF332-07AE-5749-B3BD-5F53E5C8B3C1}">
      <dgm:prSet/>
      <dgm:spPr/>
      <dgm:t>
        <a:bodyPr/>
        <a:lstStyle/>
        <a:p>
          <a:endParaRPr lang="en-US"/>
        </a:p>
      </dgm:t>
    </dgm:pt>
    <dgm:pt modelId="{52B4DF54-BA76-F443-9026-AC04F50300E3}" type="sibTrans" cxnId="{A16BF332-07AE-5749-B3BD-5F53E5C8B3C1}">
      <dgm:prSet/>
      <dgm:spPr/>
      <dgm:t>
        <a:bodyPr/>
        <a:lstStyle/>
        <a:p>
          <a:endParaRPr lang="en-US"/>
        </a:p>
      </dgm:t>
    </dgm:pt>
    <dgm:pt modelId="{B75247DB-91E7-1B4D-A96A-84C6B4560C82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algn="ctr">
            <a:buNone/>
          </a:pPr>
          <a:r>
            <a:rPr lang="en-US" sz="1800" b="0" i="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sz="1800" b="0" i="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Population, 2020 US Census </a:t>
          </a:r>
        </a:p>
      </dgm:t>
    </dgm:pt>
    <dgm:pt modelId="{938D375B-681E-CC4C-9AD5-0A381C9820D0}" type="parTrans" cxnId="{599E05B7-5F09-A441-934D-5DB0A39CA80E}">
      <dgm:prSet/>
      <dgm:spPr/>
      <dgm:t>
        <a:bodyPr/>
        <a:lstStyle/>
        <a:p>
          <a:endParaRPr lang="en-US"/>
        </a:p>
      </dgm:t>
    </dgm:pt>
    <dgm:pt modelId="{B1090657-B20F-5C47-BE69-2704BC305855}" type="sibTrans" cxnId="{599E05B7-5F09-A441-934D-5DB0A39CA80E}">
      <dgm:prSet/>
      <dgm:spPr/>
      <dgm:t>
        <a:bodyPr/>
        <a:lstStyle/>
        <a:p>
          <a:endParaRPr lang="en-US"/>
        </a:p>
      </dgm:t>
    </dgm:pt>
    <dgm:pt modelId="{AF0F059E-73CE-214C-8F24-0FDA76E9741F}" type="pres">
      <dgm:prSet presAssocID="{E8DCF30C-C8F7-ED4C-8D3D-21BE53AF6D92}" presName="Name0" presStyleCnt="0">
        <dgm:presLayoutVars>
          <dgm:dir/>
          <dgm:animLvl val="lvl"/>
          <dgm:resizeHandles val="exact"/>
        </dgm:presLayoutVars>
      </dgm:prSet>
      <dgm:spPr/>
    </dgm:pt>
    <dgm:pt modelId="{8A900B6F-742D-8444-9F43-5AD761701E08}" type="pres">
      <dgm:prSet presAssocID="{E9AABD04-DF82-0D48-B0A2-AF3C386381E5}" presName="linNode" presStyleCnt="0"/>
      <dgm:spPr/>
    </dgm:pt>
    <dgm:pt modelId="{9DDD8FBF-D1EC-2946-9247-DB950321BAC2}" type="pres">
      <dgm:prSet presAssocID="{E9AABD04-DF82-0D48-B0A2-AF3C386381E5}" presName="parentText" presStyleLbl="node1" presStyleIdx="0" presStyleCnt="4" custScaleX="62703">
        <dgm:presLayoutVars>
          <dgm:chMax val="1"/>
          <dgm:bulletEnabled val="1"/>
        </dgm:presLayoutVars>
      </dgm:prSet>
      <dgm:spPr/>
    </dgm:pt>
    <dgm:pt modelId="{F9A5D826-3B22-CB4C-B038-18836CF9D221}" type="pres">
      <dgm:prSet presAssocID="{E9AABD04-DF82-0D48-B0A2-AF3C386381E5}" presName="descendantText" presStyleLbl="alignAccFollowNode1" presStyleIdx="0" presStyleCnt="4">
        <dgm:presLayoutVars>
          <dgm:bulletEnabled val="1"/>
        </dgm:presLayoutVars>
      </dgm:prSet>
      <dgm:spPr/>
    </dgm:pt>
    <dgm:pt modelId="{C97EA4B5-EDF7-0249-B860-AAA18D42773E}" type="pres">
      <dgm:prSet presAssocID="{BC143298-1DBC-134A-8E53-806292FE16FF}" presName="sp" presStyleCnt="0"/>
      <dgm:spPr/>
    </dgm:pt>
    <dgm:pt modelId="{468FAFF4-4440-4440-88FB-070F0B396627}" type="pres">
      <dgm:prSet presAssocID="{DDC97AC0-2DFF-B04E-986D-2F3C7929B2E6}" presName="linNode" presStyleCnt="0"/>
      <dgm:spPr/>
    </dgm:pt>
    <dgm:pt modelId="{7EA1DDA1-5D4E-774C-B384-991CB9DD978F}" type="pres">
      <dgm:prSet presAssocID="{DDC97AC0-2DFF-B04E-986D-2F3C7929B2E6}" presName="parentText" presStyleLbl="node1" presStyleIdx="1" presStyleCnt="4" custScaleX="62570">
        <dgm:presLayoutVars>
          <dgm:chMax val="1"/>
          <dgm:bulletEnabled val="1"/>
        </dgm:presLayoutVars>
      </dgm:prSet>
      <dgm:spPr/>
    </dgm:pt>
    <dgm:pt modelId="{56BAE449-35F7-2D42-82CD-A3DF62DCA517}" type="pres">
      <dgm:prSet presAssocID="{DDC97AC0-2DFF-B04E-986D-2F3C7929B2E6}" presName="descendantText" presStyleLbl="alignAccFollowNode1" presStyleIdx="1" presStyleCnt="4">
        <dgm:presLayoutVars>
          <dgm:bulletEnabled val="1"/>
        </dgm:presLayoutVars>
      </dgm:prSet>
      <dgm:spPr/>
    </dgm:pt>
    <dgm:pt modelId="{F77AD030-F88B-3445-843A-7E377AD3EF28}" type="pres">
      <dgm:prSet presAssocID="{79910B99-8EC9-594E-8582-D5F7C0D4A029}" presName="sp" presStyleCnt="0"/>
      <dgm:spPr/>
    </dgm:pt>
    <dgm:pt modelId="{56EE4E4A-D118-BB46-8781-C528D0F3CF06}" type="pres">
      <dgm:prSet presAssocID="{73D628BC-F453-4C48-9AA6-8E88E00BDF2A}" presName="linNode" presStyleCnt="0"/>
      <dgm:spPr/>
    </dgm:pt>
    <dgm:pt modelId="{A5C0F4B5-FE76-F548-B4E9-E5479A60F7CA}" type="pres">
      <dgm:prSet presAssocID="{73D628BC-F453-4C48-9AA6-8E88E00BDF2A}" presName="parentText" presStyleLbl="node1" presStyleIdx="2" presStyleCnt="4" custScaleX="62570">
        <dgm:presLayoutVars>
          <dgm:chMax val="1"/>
          <dgm:bulletEnabled val="1"/>
        </dgm:presLayoutVars>
      </dgm:prSet>
      <dgm:spPr/>
    </dgm:pt>
    <dgm:pt modelId="{8B0DB17A-C2DF-A845-90AE-D02FCDD3ADCD}" type="pres">
      <dgm:prSet presAssocID="{73D628BC-F453-4C48-9AA6-8E88E00BDF2A}" presName="descendantText" presStyleLbl="alignAccFollowNode1" presStyleIdx="2" presStyleCnt="4">
        <dgm:presLayoutVars>
          <dgm:bulletEnabled val="1"/>
        </dgm:presLayoutVars>
      </dgm:prSet>
      <dgm:spPr/>
    </dgm:pt>
    <dgm:pt modelId="{53D87E59-C455-B443-BBBB-4AF834B39311}" type="pres">
      <dgm:prSet presAssocID="{ECE4CE9E-7D7A-F74C-AB0F-70BC8AAF2420}" presName="sp" presStyleCnt="0"/>
      <dgm:spPr/>
    </dgm:pt>
    <dgm:pt modelId="{7D87D70C-E7C8-6E4D-BE55-511BFD0EE3BB}" type="pres">
      <dgm:prSet presAssocID="{30DBD74B-4785-004C-9D73-8A397159CE37}" presName="linNode" presStyleCnt="0"/>
      <dgm:spPr/>
    </dgm:pt>
    <dgm:pt modelId="{F93A6609-4A93-424A-B7CB-8E9F71DEAF1A}" type="pres">
      <dgm:prSet presAssocID="{30DBD74B-4785-004C-9D73-8A397159CE37}" presName="parentText" presStyleLbl="node1" presStyleIdx="3" presStyleCnt="4" custScaleX="62570">
        <dgm:presLayoutVars>
          <dgm:chMax val="1"/>
          <dgm:bulletEnabled val="1"/>
        </dgm:presLayoutVars>
      </dgm:prSet>
      <dgm:spPr/>
    </dgm:pt>
    <dgm:pt modelId="{5E214D9C-8701-E643-AB3B-0682A3820102}" type="pres">
      <dgm:prSet presAssocID="{30DBD74B-4785-004C-9D73-8A397159CE37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306EA91E-9EE8-F640-B370-69575A6869FB}" type="presOf" srcId="{E9AABD04-DF82-0D48-B0A2-AF3C386381E5}" destId="{9DDD8FBF-D1EC-2946-9247-DB950321BAC2}" srcOrd="0" destOrd="0" presId="urn:microsoft.com/office/officeart/2005/8/layout/vList5"/>
    <dgm:cxn modelId="{A16BF332-07AE-5749-B3BD-5F53E5C8B3C1}" srcId="{E8DCF30C-C8F7-ED4C-8D3D-21BE53AF6D92}" destId="{30DBD74B-4785-004C-9D73-8A397159CE37}" srcOrd="3" destOrd="0" parTransId="{0C4ABD65-F09A-484D-8E5E-909685A95432}" sibTransId="{52B4DF54-BA76-F443-9026-AC04F50300E3}"/>
    <dgm:cxn modelId="{9425A335-5429-304A-8037-15F71FEFDB37}" type="presOf" srcId="{EF8E016F-8651-2A40-873F-FF4889F69787}" destId="{8B0DB17A-C2DF-A845-90AE-D02FCDD3ADCD}" srcOrd="0" destOrd="0" presId="urn:microsoft.com/office/officeart/2005/8/layout/vList5"/>
    <dgm:cxn modelId="{90C1AA43-8186-0A4A-A749-03A902B3F25C}" srcId="{E8DCF30C-C8F7-ED4C-8D3D-21BE53AF6D92}" destId="{E9AABD04-DF82-0D48-B0A2-AF3C386381E5}" srcOrd="0" destOrd="0" parTransId="{A7BC2273-32E1-EC4B-9307-68D3EB762D08}" sibTransId="{BC143298-1DBC-134A-8E53-806292FE16FF}"/>
    <dgm:cxn modelId="{9191685B-6BC4-CA43-BAA4-F1120A75DC6E}" type="presOf" srcId="{E6541032-B65A-FB4A-A008-B46DEC9B8D5F}" destId="{F9A5D826-3B22-CB4C-B038-18836CF9D221}" srcOrd="0" destOrd="0" presId="urn:microsoft.com/office/officeart/2005/8/layout/vList5"/>
    <dgm:cxn modelId="{0CF84362-927A-2643-A707-6EFAAFEDD62F}" srcId="{E8DCF30C-C8F7-ED4C-8D3D-21BE53AF6D92}" destId="{73D628BC-F453-4C48-9AA6-8E88E00BDF2A}" srcOrd="2" destOrd="0" parTransId="{6D13565F-243D-A34E-A9FA-908A91EB2466}" sibTransId="{ECE4CE9E-7D7A-F74C-AB0F-70BC8AAF2420}"/>
    <dgm:cxn modelId="{91D46275-88A7-5943-91C1-A871F54594FF}" type="presOf" srcId="{E8DCF30C-C8F7-ED4C-8D3D-21BE53AF6D92}" destId="{AF0F059E-73CE-214C-8F24-0FDA76E9741F}" srcOrd="0" destOrd="0" presId="urn:microsoft.com/office/officeart/2005/8/layout/vList5"/>
    <dgm:cxn modelId="{0252F988-D96B-1944-9305-CB3D32F1210C}" srcId="{DDC97AC0-2DFF-B04E-986D-2F3C7929B2E6}" destId="{BA471FBA-9E4A-3E49-8FE8-3FD8D89D5992}" srcOrd="0" destOrd="0" parTransId="{E13B9F91-2DDE-894C-A081-D2477279FA15}" sibTransId="{B777EB0F-7518-524C-B63F-A57B979E579C}"/>
    <dgm:cxn modelId="{D6321B89-3217-3745-8906-3EF57AB0189B}" type="presOf" srcId="{73D628BC-F453-4C48-9AA6-8E88E00BDF2A}" destId="{A5C0F4B5-FE76-F548-B4E9-E5479A60F7CA}" srcOrd="0" destOrd="0" presId="urn:microsoft.com/office/officeart/2005/8/layout/vList5"/>
    <dgm:cxn modelId="{AFC35BA7-7B49-7841-B70F-55F5F6613D25}" type="presOf" srcId="{30DBD74B-4785-004C-9D73-8A397159CE37}" destId="{F93A6609-4A93-424A-B7CB-8E9F71DEAF1A}" srcOrd="0" destOrd="0" presId="urn:microsoft.com/office/officeart/2005/8/layout/vList5"/>
    <dgm:cxn modelId="{744BBFA8-9C41-F241-B3CF-1BCA91F9192E}" type="presOf" srcId="{DDC97AC0-2DFF-B04E-986D-2F3C7929B2E6}" destId="{7EA1DDA1-5D4E-774C-B384-991CB9DD978F}" srcOrd="0" destOrd="0" presId="urn:microsoft.com/office/officeart/2005/8/layout/vList5"/>
    <dgm:cxn modelId="{599E05B7-5F09-A441-934D-5DB0A39CA80E}" srcId="{30DBD74B-4785-004C-9D73-8A397159CE37}" destId="{B75247DB-91E7-1B4D-A96A-84C6B4560C82}" srcOrd="0" destOrd="0" parTransId="{938D375B-681E-CC4C-9AD5-0A381C9820D0}" sibTransId="{B1090657-B20F-5C47-BE69-2704BC305855}"/>
    <dgm:cxn modelId="{C137F5C2-6EA7-F049-A32F-89FB5574636F}" type="presOf" srcId="{BA471FBA-9E4A-3E49-8FE8-3FD8D89D5992}" destId="{56BAE449-35F7-2D42-82CD-A3DF62DCA517}" srcOrd="0" destOrd="0" presId="urn:microsoft.com/office/officeart/2005/8/layout/vList5"/>
    <dgm:cxn modelId="{AACD8DC4-ADAB-E04E-8462-E167BED0D0F7}" srcId="{E9AABD04-DF82-0D48-B0A2-AF3C386381E5}" destId="{E6541032-B65A-FB4A-A008-B46DEC9B8D5F}" srcOrd="0" destOrd="0" parTransId="{0D1F7AD0-0BC0-3F45-978A-E85BAF407100}" sibTransId="{B62C6CA4-2AF2-E14B-B143-BFBD0247F999}"/>
    <dgm:cxn modelId="{0F3BE3D6-FFA4-1848-A7F9-F8E70CA682A0}" srcId="{E8DCF30C-C8F7-ED4C-8D3D-21BE53AF6D92}" destId="{DDC97AC0-2DFF-B04E-986D-2F3C7929B2E6}" srcOrd="1" destOrd="0" parTransId="{BCC11206-E526-6949-B3E4-28714FBFFE63}" sibTransId="{79910B99-8EC9-594E-8582-D5F7C0D4A029}"/>
    <dgm:cxn modelId="{CA9489DD-292A-E94B-AA31-7F688B8FAD59}" srcId="{73D628BC-F453-4C48-9AA6-8E88E00BDF2A}" destId="{EF8E016F-8651-2A40-873F-FF4889F69787}" srcOrd="0" destOrd="0" parTransId="{66289750-E5F3-8A43-89B3-CAF0F385EE97}" sibTransId="{3DD568B3-B79A-7F46-BFC4-45376AFEDDF6}"/>
    <dgm:cxn modelId="{5599DFF9-AEC2-9240-8F98-6C20BC227A29}" type="presOf" srcId="{B75247DB-91E7-1B4D-A96A-84C6B4560C82}" destId="{5E214D9C-8701-E643-AB3B-0682A3820102}" srcOrd="0" destOrd="0" presId="urn:microsoft.com/office/officeart/2005/8/layout/vList5"/>
    <dgm:cxn modelId="{453FC01F-B5C1-D54F-A30C-2F69703F1EB5}" type="presParOf" srcId="{AF0F059E-73CE-214C-8F24-0FDA76E9741F}" destId="{8A900B6F-742D-8444-9F43-5AD761701E08}" srcOrd="0" destOrd="0" presId="urn:microsoft.com/office/officeart/2005/8/layout/vList5"/>
    <dgm:cxn modelId="{705A5EC1-1044-1E47-BBC8-21AF97AEA7FA}" type="presParOf" srcId="{8A900B6F-742D-8444-9F43-5AD761701E08}" destId="{9DDD8FBF-D1EC-2946-9247-DB950321BAC2}" srcOrd="0" destOrd="0" presId="urn:microsoft.com/office/officeart/2005/8/layout/vList5"/>
    <dgm:cxn modelId="{993B8E7B-4124-774B-9BD0-75C95EB4CAC0}" type="presParOf" srcId="{8A900B6F-742D-8444-9F43-5AD761701E08}" destId="{F9A5D826-3B22-CB4C-B038-18836CF9D221}" srcOrd="1" destOrd="0" presId="urn:microsoft.com/office/officeart/2005/8/layout/vList5"/>
    <dgm:cxn modelId="{E8067FE4-EEDF-0F47-8D73-4415B1216E21}" type="presParOf" srcId="{AF0F059E-73CE-214C-8F24-0FDA76E9741F}" destId="{C97EA4B5-EDF7-0249-B860-AAA18D42773E}" srcOrd="1" destOrd="0" presId="urn:microsoft.com/office/officeart/2005/8/layout/vList5"/>
    <dgm:cxn modelId="{8EF81D79-394C-C444-A83D-32D3C45CD52D}" type="presParOf" srcId="{AF0F059E-73CE-214C-8F24-0FDA76E9741F}" destId="{468FAFF4-4440-4440-88FB-070F0B396627}" srcOrd="2" destOrd="0" presId="urn:microsoft.com/office/officeart/2005/8/layout/vList5"/>
    <dgm:cxn modelId="{94B99464-8828-EA4F-A75E-CAEC9A70DFA6}" type="presParOf" srcId="{468FAFF4-4440-4440-88FB-070F0B396627}" destId="{7EA1DDA1-5D4E-774C-B384-991CB9DD978F}" srcOrd="0" destOrd="0" presId="urn:microsoft.com/office/officeart/2005/8/layout/vList5"/>
    <dgm:cxn modelId="{E2B2496B-0DF0-A742-8DCC-A1F442608369}" type="presParOf" srcId="{468FAFF4-4440-4440-88FB-070F0B396627}" destId="{56BAE449-35F7-2D42-82CD-A3DF62DCA517}" srcOrd="1" destOrd="0" presId="urn:microsoft.com/office/officeart/2005/8/layout/vList5"/>
    <dgm:cxn modelId="{E74A6E21-BE9A-F143-855A-FF66E609C194}" type="presParOf" srcId="{AF0F059E-73CE-214C-8F24-0FDA76E9741F}" destId="{F77AD030-F88B-3445-843A-7E377AD3EF28}" srcOrd="3" destOrd="0" presId="urn:microsoft.com/office/officeart/2005/8/layout/vList5"/>
    <dgm:cxn modelId="{5643E6AA-0F1A-9941-A4A1-E9F0BA62A3D8}" type="presParOf" srcId="{AF0F059E-73CE-214C-8F24-0FDA76E9741F}" destId="{56EE4E4A-D118-BB46-8781-C528D0F3CF06}" srcOrd="4" destOrd="0" presId="urn:microsoft.com/office/officeart/2005/8/layout/vList5"/>
    <dgm:cxn modelId="{0434C4BF-6B31-E649-B74B-68F31CE670D0}" type="presParOf" srcId="{56EE4E4A-D118-BB46-8781-C528D0F3CF06}" destId="{A5C0F4B5-FE76-F548-B4E9-E5479A60F7CA}" srcOrd="0" destOrd="0" presId="urn:microsoft.com/office/officeart/2005/8/layout/vList5"/>
    <dgm:cxn modelId="{B7D7D2D4-4F0E-F047-9411-39476A46721C}" type="presParOf" srcId="{56EE4E4A-D118-BB46-8781-C528D0F3CF06}" destId="{8B0DB17A-C2DF-A845-90AE-D02FCDD3ADCD}" srcOrd="1" destOrd="0" presId="urn:microsoft.com/office/officeart/2005/8/layout/vList5"/>
    <dgm:cxn modelId="{814B15A3-8FA2-144E-9069-35AEBC1220BC}" type="presParOf" srcId="{AF0F059E-73CE-214C-8F24-0FDA76E9741F}" destId="{53D87E59-C455-B443-BBBB-4AF834B39311}" srcOrd="5" destOrd="0" presId="urn:microsoft.com/office/officeart/2005/8/layout/vList5"/>
    <dgm:cxn modelId="{75C2C465-B462-744A-89FF-461369D802F8}" type="presParOf" srcId="{AF0F059E-73CE-214C-8F24-0FDA76E9741F}" destId="{7D87D70C-E7C8-6E4D-BE55-511BFD0EE3BB}" srcOrd="6" destOrd="0" presId="urn:microsoft.com/office/officeart/2005/8/layout/vList5"/>
    <dgm:cxn modelId="{BFD80DC8-BBBE-F440-A6EA-B95189A73C85}" type="presParOf" srcId="{7D87D70C-E7C8-6E4D-BE55-511BFD0EE3BB}" destId="{F93A6609-4A93-424A-B7CB-8E9F71DEAF1A}" srcOrd="0" destOrd="0" presId="urn:microsoft.com/office/officeart/2005/8/layout/vList5"/>
    <dgm:cxn modelId="{03688C4A-EB08-4143-AEFC-77842C4D7BF0}" type="presParOf" srcId="{7D87D70C-E7C8-6E4D-BE55-511BFD0EE3BB}" destId="{5E214D9C-8701-E643-AB3B-0682A382010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AE9B5A-DB58-D243-8588-8E7CECC0860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31D564-E537-984D-9484-DD2087122142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Naloxone or other FDA-approved drugs to reverse overdose</a:t>
          </a:r>
          <a:endParaRPr lang="en-US" dirty="0">
            <a:latin typeface="Century Gothic" panose="020B0502020202020204" pitchFamily="34" charset="0"/>
          </a:endParaRPr>
        </a:p>
      </dgm:t>
    </dgm:pt>
    <dgm:pt modelId="{8CEDA01D-E4A9-7945-8543-E2F38A9AA632}" type="parTrans" cxnId="{4FBC62B8-65EF-2140-91FA-E39B25B2F78B}">
      <dgm:prSet/>
      <dgm:spPr/>
      <dgm:t>
        <a:bodyPr/>
        <a:lstStyle/>
        <a:p>
          <a:endParaRPr lang="en-US"/>
        </a:p>
      </dgm:t>
    </dgm:pt>
    <dgm:pt modelId="{087DC88E-F729-8B45-B594-497B5F895355}" type="sibTrans" cxnId="{4FBC62B8-65EF-2140-91FA-E39B25B2F78B}">
      <dgm:prSet/>
      <dgm:spPr/>
      <dgm:t>
        <a:bodyPr/>
        <a:lstStyle/>
        <a:p>
          <a:endParaRPr lang="en-US"/>
        </a:p>
      </dgm:t>
    </dgm:pt>
    <dgm:pt modelId="{27CAB164-9108-AC4E-8A33-438A4F97E1F7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Medication assisted treatment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9E9688E8-5C9A-7E42-98BB-D14176095CE4}" type="parTrans" cxnId="{30244416-5924-FA4F-A0C6-A08E1C446BD1}">
      <dgm:prSet/>
      <dgm:spPr/>
      <dgm:t>
        <a:bodyPr/>
        <a:lstStyle/>
        <a:p>
          <a:endParaRPr lang="en-US"/>
        </a:p>
      </dgm:t>
    </dgm:pt>
    <dgm:pt modelId="{04DAC575-D6F9-0E46-A14F-2DBB5C066A8F}" type="sibTrans" cxnId="{30244416-5924-FA4F-A0C6-A08E1C446BD1}">
      <dgm:prSet/>
      <dgm:spPr/>
      <dgm:t>
        <a:bodyPr/>
        <a:lstStyle/>
        <a:p>
          <a:endParaRPr lang="en-US"/>
        </a:p>
      </dgm:t>
    </dgm:pt>
    <dgm:pt modelId="{7814AFB2-8DFD-A04A-B17B-C796835A167F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Services for pregnant and postpartum women 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C6116EBA-39D8-6B40-9FB6-0ADC35E3C1D9}" type="parTrans" cxnId="{F7315FA5-C0DA-C74D-B70C-F04FF857AA84}">
      <dgm:prSet/>
      <dgm:spPr/>
      <dgm:t>
        <a:bodyPr/>
        <a:lstStyle/>
        <a:p>
          <a:endParaRPr lang="en-US"/>
        </a:p>
      </dgm:t>
    </dgm:pt>
    <dgm:pt modelId="{DE6CECAE-CEB0-4442-99B9-C0EE99885313}" type="sibTrans" cxnId="{F7315FA5-C0DA-C74D-B70C-F04FF857AA84}">
      <dgm:prSet/>
      <dgm:spPr/>
      <dgm:t>
        <a:bodyPr/>
        <a:lstStyle/>
        <a:p>
          <a:endParaRPr lang="en-US"/>
        </a:p>
      </dgm:t>
    </dgm:pt>
    <dgm:pt modelId="{67AB1841-CB94-ED48-8122-440562BADAC9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Expand treatment for NAS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C205A673-AF76-AF4F-9D89-FCE26AC48B37}" type="parTrans" cxnId="{AA3ED901-C828-FE4E-BA44-B5F2B022C445}">
      <dgm:prSet/>
      <dgm:spPr/>
      <dgm:t>
        <a:bodyPr/>
        <a:lstStyle/>
        <a:p>
          <a:endParaRPr lang="en-US"/>
        </a:p>
      </dgm:t>
    </dgm:pt>
    <dgm:pt modelId="{86E90432-EE8F-9E4A-94B1-C3DA8DD36388}" type="sibTrans" cxnId="{AA3ED901-C828-FE4E-BA44-B5F2B022C445}">
      <dgm:prSet/>
      <dgm:spPr/>
      <dgm:t>
        <a:bodyPr/>
        <a:lstStyle/>
        <a:p>
          <a:endParaRPr lang="en-US"/>
        </a:p>
      </dgm:t>
    </dgm:pt>
    <dgm:pt modelId="{1D89D924-EFFE-A84D-9778-98CDDD94137E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Expand warm hand-offs and recovery services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733CA54E-96CB-F241-8A8A-9F044EB77BB5}" type="parTrans" cxnId="{AEDF37BA-0A67-0847-8F6F-7B6DB03710DF}">
      <dgm:prSet/>
      <dgm:spPr/>
      <dgm:t>
        <a:bodyPr/>
        <a:lstStyle/>
        <a:p>
          <a:endParaRPr lang="en-US"/>
        </a:p>
      </dgm:t>
    </dgm:pt>
    <dgm:pt modelId="{870E9BB2-A93C-2F4A-AF59-E2299858D40C}" type="sibTrans" cxnId="{AEDF37BA-0A67-0847-8F6F-7B6DB03710DF}">
      <dgm:prSet/>
      <dgm:spPr/>
      <dgm:t>
        <a:bodyPr/>
        <a:lstStyle/>
        <a:p>
          <a:endParaRPr lang="en-US"/>
        </a:p>
      </dgm:t>
    </dgm:pt>
    <dgm:pt modelId="{C991367F-5D75-A549-BAAB-0237D105C65F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Treatment for incarcerated population 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475A5A29-6EF0-A146-916A-8D1A855D59EA}" type="parTrans" cxnId="{E3D0AA6C-7855-9E42-9870-A8C974D504FE}">
      <dgm:prSet/>
      <dgm:spPr/>
      <dgm:t>
        <a:bodyPr/>
        <a:lstStyle/>
        <a:p>
          <a:endParaRPr lang="en-US"/>
        </a:p>
      </dgm:t>
    </dgm:pt>
    <dgm:pt modelId="{F0912985-C973-204E-88CB-AEA4281FEC7C}" type="sibTrans" cxnId="{E3D0AA6C-7855-9E42-9870-A8C974D504FE}">
      <dgm:prSet/>
      <dgm:spPr/>
      <dgm:t>
        <a:bodyPr/>
        <a:lstStyle/>
        <a:p>
          <a:endParaRPr lang="en-US"/>
        </a:p>
      </dgm:t>
    </dgm:pt>
    <dgm:pt modelId="{B8BA0E72-59CC-EB4C-BF5C-51E2DADF43CE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Prevention programs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0C84E1D4-ECAE-B94B-884E-424124DD8469}" type="parTrans" cxnId="{72FDE56F-3E05-BD40-8DCE-C09FDC4D0807}">
      <dgm:prSet/>
      <dgm:spPr/>
      <dgm:t>
        <a:bodyPr/>
        <a:lstStyle/>
        <a:p>
          <a:endParaRPr lang="en-US"/>
        </a:p>
      </dgm:t>
    </dgm:pt>
    <dgm:pt modelId="{96693BE9-97B5-DE45-B94C-39305F049F50}" type="sibTrans" cxnId="{72FDE56F-3E05-BD40-8DCE-C09FDC4D0807}">
      <dgm:prSet/>
      <dgm:spPr/>
      <dgm:t>
        <a:bodyPr/>
        <a:lstStyle/>
        <a:p>
          <a:endParaRPr lang="en-US"/>
        </a:p>
      </dgm:t>
    </dgm:pt>
    <dgm:pt modelId="{1290787D-FCC7-DD43-91A2-639BAFB465C9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Expanding syringe service programs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5B51F813-6DD2-D34F-869F-CB826A730DFB}" type="parTrans" cxnId="{2BE13699-C520-6443-A2D3-8D25BE006C02}">
      <dgm:prSet/>
      <dgm:spPr/>
      <dgm:t>
        <a:bodyPr/>
        <a:lstStyle/>
        <a:p>
          <a:endParaRPr lang="en-US"/>
        </a:p>
      </dgm:t>
    </dgm:pt>
    <dgm:pt modelId="{F41463EC-958A-6441-90C6-994F4E27D314}" type="sibTrans" cxnId="{2BE13699-C520-6443-A2D3-8D25BE006C02}">
      <dgm:prSet/>
      <dgm:spPr/>
      <dgm:t>
        <a:bodyPr/>
        <a:lstStyle/>
        <a:p>
          <a:endParaRPr lang="en-US"/>
        </a:p>
      </dgm:t>
    </dgm:pt>
    <dgm:pt modelId="{CE118721-D968-E148-91CF-6EF98F817ECC}">
      <dgm:prSet custT="1"/>
      <dgm:spPr>
        <a:solidFill>
          <a:srgbClr val="005295"/>
        </a:solidFill>
      </dgm:spPr>
      <dgm:t>
        <a:bodyPr/>
        <a:lstStyle/>
        <a:p>
          <a:r>
            <a:rPr lang="en-US" sz="1800" b="0" i="0" dirty="0">
              <a:latin typeface="Century Gothic" panose="020B0502020202020204" pitchFamily="34" charset="0"/>
            </a:rPr>
            <a:t>Data collection and research analysis of abatement strategies </a:t>
          </a:r>
          <a:endParaRPr lang="en-US" sz="1800" dirty="0">
            <a:latin typeface="Century Gothic" panose="020B0502020202020204" pitchFamily="34" charset="0"/>
          </a:endParaRPr>
        </a:p>
      </dgm:t>
    </dgm:pt>
    <dgm:pt modelId="{B2066E21-B3E3-C640-9123-2A37CC126B9C}" type="parTrans" cxnId="{D6342D1B-05E2-BA4E-A533-421A7968267B}">
      <dgm:prSet/>
      <dgm:spPr/>
      <dgm:t>
        <a:bodyPr/>
        <a:lstStyle/>
        <a:p>
          <a:endParaRPr lang="en-US"/>
        </a:p>
      </dgm:t>
    </dgm:pt>
    <dgm:pt modelId="{E56A5C44-EFA6-EB42-B47A-E9E7CA6E0E20}" type="sibTrans" cxnId="{D6342D1B-05E2-BA4E-A533-421A7968267B}">
      <dgm:prSet/>
      <dgm:spPr/>
      <dgm:t>
        <a:bodyPr/>
        <a:lstStyle/>
        <a:p>
          <a:endParaRPr lang="en-US"/>
        </a:p>
      </dgm:t>
    </dgm:pt>
    <dgm:pt modelId="{5533B071-B3C1-A041-AACF-9D2D373DB50A}" type="pres">
      <dgm:prSet presAssocID="{F8AE9B5A-DB58-D243-8588-8E7CECC08602}" presName="Name0" presStyleCnt="0">
        <dgm:presLayoutVars>
          <dgm:dir/>
          <dgm:animLvl val="lvl"/>
          <dgm:resizeHandles val="exact"/>
        </dgm:presLayoutVars>
      </dgm:prSet>
      <dgm:spPr/>
    </dgm:pt>
    <dgm:pt modelId="{710B318B-27D3-044B-8AD9-7CC2DD3304B8}" type="pres">
      <dgm:prSet presAssocID="{E531D564-E537-984D-9484-DD2087122142}" presName="linNode" presStyleCnt="0"/>
      <dgm:spPr/>
    </dgm:pt>
    <dgm:pt modelId="{FB2912AF-5908-7844-95F1-0B5F4744EE30}" type="pres">
      <dgm:prSet presAssocID="{E531D564-E537-984D-9484-DD2087122142}" presName="parentText" presStyleLbl="node1" presStyleIdx="0" presStyleCnt="9" custScaleX="277649">
        <dgm:presLayoutVars>
          <dgm:chMax val="1"/>
          <dgm:bulletEnabled val="1"/>
        </dgm:presLayoutVars>
      </dgm:prSet>
      <dgm:spPr/>
    </dgm:pt>
    <dgm:pt modelId="{CAE059F3-C263-FB41-AE17-5586A8AD8977}" type="pres">
      <dgm:prSet presAssocID="{087DC88E-F729-8B45-B594-497B5F895355}" presName="sp" presStyleCnt="0"/>
      <dgm:spPr/>
    </dgm:pt>
    <dgm:pt modelId="{D5F6201F-2F02-B64F-BF8B-BCC94EC2C438}" type="pres">
      <dgm:prSet presAssocID="{27CAB164-9108-AC4E-8A33-438A4F97E1F7}" presName="linNode" presStyleCnt="0"/>
      <dgm:spPr/>
    </dgm:pt>
    <dgm:pt modelId="{A1273A68-3870-1047-9CB7-F0731BC62BDF}" type="pres">
      <dgm:prSet presAssocID="{27CAB164-9108-AC4E-8A33-438A4F97E1F7}" presName="parentText" presStyleLbl="node1" presStyleIdx="1" presStyleCnt="9" custScaleX="277649">
        <dgm:presLayoutVars>
          <dgm:chMax val="1"/>
          <dgm:bulletEnabled val="1"/>
        </dgm:presLayoutVars>
      </dgm:prSet>
      <dgm:spPr/>
    </dgm:pt>
    <dgm:pt modelId="{7589FF99-CFDD-7B4C-93F6-63B2387C2EC5}" type="pres">
      <dgm:prSet presAssocID="{04DAC575-D6F9-0E46-A14F-2DBB5C066A8F}" presName="sp" presStyleCnt="0"/>
      <dgm:spPr/>
    </dgm:pt>
    <dgm:pt modelId="{1848448F-867D-DB48-8F4F-CA594464FD75}" type="pres">
      <dgm:prSet presAssocID="{7814AFB2-8DFD-A04A-B17B-C796835A167F}" presName="linNode" presStyleCnt="0"/>
      <dgm:spPr/>
    </dgm:pt>
    <dgm:pt modelId="{491C0E37-1D5E-C94F-8829-7DE98C8730A6}" type="pres">
      <dgm:prSet presAssocID="{7814AFB2-8DFD-A04A-B17B-C796835A167F}" presName="parentText" presStyleLbl="node1" presStyleIdx="2" presStyleCnt="9" custScaleX="277649">
        <dgm:presLayoutVars>
          <dgm:chMax val="1"/>
          <dgm:bulletEnabled val="1"/>
        </dgm:presLayoutVars>
      </dgm:prSet>
      <dgm:spPr/>
    </dgm:pt>
    <dgm:pt modelId="{D84FB823-A683-7549-870B-111B10E85544}" type="pres">
      <dgm:prSet presAssocID="{DE6CECAE-CEB0-4442-99B9-C0EE99885313}" presName="sp" presStyleCnt="0"/>
      <dgm:spPr/>
    </dgm:pt>
    <dgm:pt modelId="{1579615C-1CDF-3F42-A7A6-FEA9308D83C8}" type="pres">
      <dgm:prSet presAssocID="{67AB1841-CB94-ED48-8122-440562BADAC9}" presName="linNode" presStyleCnt="0"/>
      <dgm:spPr/>
    </dgm:pt>
    <dgm:pt modelId="{97EB86E9-9877-7D4C-A567-2FF1E1387E82}" type="pres">
      <dgm:prSet presAssocID="{67AB1841-CB94-ED48-8122-440562BADAC9}" presName="parentText" presStyleLbl="node1" presStyleIdx="3" presStyleCnt="9" custScaleX="277649">
        <dgm:presLayoutVars>
          <dgm:chMax val="1"/>
          <dgm:bulletEnabled val="1"/>
        </dgm:presLayoutVars>
      </dgm:prSet>
      <dgm:spPr/>
    </dgm:pt>
    <dgm:pt modelId="{781742FA-457B-8649-A346-F6FB87F3405F}" type="pres">
      <dgm:prSet presAssocID="{86E90432-EE8F-9E4A-94B1-C3DA8DD36388}" presName="sp" presStyleCnt="0"/>
      <dgm:spPr/>
    </dgm:pt>
    <dgm:pt modelId="{AB46B11F-65BA-B947-8335-DFDBDC2D7E8A}" type="pres">
      <dgm:prSet presAssocID="{1D89D924-EFFE-A84D-9778-98CDDD94137E}" presName="linNode" presStyleCnt="0"/>
      <dgm:spPr/>
    </dgm:pt>
    <dgm:pt modelId="{87B2D1B8-3AAA-D84A-A7A3-D13506AC1092}" type="pres">
      <dgm:prSet presAssocID="{1D89D924-EFFE-A84D-9778-98CDDD94137E}" presName="parentText" presStyleLbl="node1" presStyleIdx="4" presStyleCnt="9" custScaleX="277649">
        <dgm:presLayoutVars>
          <dgm:chMax val="1"/>
          <dgm:bulletEnabled val="1"/>
        </dgm:presLayoutVars>
      </dgm:prSet>
      <dgm:spPr/>
    </dgm:pt>
    <dgm:pt modelId="{CEC754CE-A95C-A543-8590-1C75627F0FD1}" type="pres">
      <dgm:prSet presAssocID="{870E9BB2-A93C-2F4A-AF59-E2299858D40C}" presName="sp" presStyleCnt="0"/>
      <dgm:spPr/>
    </dgm:pt>
    <dgm:pt modelId="{E7F9AAFA-C50F-704E-9389-11ECB0CE7675}" type="pres">
      <dgm:prSet presAssocID="{C991367F-5D75-A549-BAAB-0237D105C65F}" presName="linNode" presStyleCnt="0"/>
      <dgm:spPr/>
    </dgm:pt>
    <dgm:pt modelId="{80C3722F-836A-9C47-94D7-1227C68EADCF}" type="pres">
      <dgm:prSet presAssocID="{C991367F-5D75-A549-BAAB-0237D105C65F}" presName="parentText" presStyleLbl="node1" presStyleIdx="5" presStyleCnt="9" custScaleX="277649">
        <dgm:presLayoutVars>
          <dgm:chMax val="1"/>
          <dgm:bulletEnabled val="1"/>
        </dgm:presLayoutVars>
      </dgm:prSet>
      <dgm:spPr/>
    </dgm:pt>
    <dgm:pt modelId="{24A6A5DF-0676-6944-9BD0-477352B10624}" type="pres">
      <dgm:prSet presAssocID="{F0912985-C973-204E-88CB-AEA4281FEC7C}" presName="sp" presStyleCnt="0"/>
      <dgm:spPr/>
    </dgm:pt>
    <dgm:pt modelId="{47982F04-579A-5C49-80C4-18A068A2663D}" type="pres">
      <dgm:prSet presAssocID="{B8BA0E72-59CC-EB4C-BF5C-51E2DADF43CE}" presName="linNode" presStyleCnt="0"/>
      <dgm:spPr/>
    </dgm:pt>
    <dgm:pt modelId="{278D3421-ED14-884C-AB6B-8546D9D724BF}" type="pres">
      <dgm:prSet presAssocID="{B8BA0E72-59CC-EB4C-BF5C-51E2DADF43CE}" presName="parentText" presStyleLbl="node1" presStyleIdx="6" presStyleCnt="9" custScaleX="277649">
        <dgm:presLayoutVars>
          <dgm:chMax val="1"/>
          <dgm:bulletEnabled val="1"/>
        </dgm:presLayoutVars>
      </dgm:prSet>
      <dgm:spPr/>
    </dgm:pt>
    <dgm:pt modelId="{3B95A36F-51D6-7945-9426-C3E39746D18E}" type="pres">
      <dgm:prSet presAssocID="{96693BE9-97B5-DE45-B94C-39305F049F50}" presName="sp" presStyleCnt="0"/>
      <dgm:spPr/>
    </dgm:pt>
    <dgm:pt modelId="{09C5637D-6F8B-8041-A0DA-0238183999AA}" type="pres">
      <dgm:prSet presAssocID="{1290787D-FCC7-DD43-91A2-639BAFB465C9}" presName="linNode" presStyleCnt="0"/>
      <dgm:spPr/>
    </dgm:pt>
    <dgm:pt modelId="{B820E73F-ABEB-F745-A50D-F457564AA177}" type="pres">
      <dgm:prSet presAssocID="{1290787D-FCC7-DD43-91A2-639BAFB465C9}" presName="parentText" presStyleLbl="node1" presStyleIdx="7" presStyleCnt="9" custScaleX="277649">
        <dgm:presLayoutVars>
          <dgm:chMax val="1"/>
          <dgm:bulletEnabled val="1"/>
        </dgm:presLayoutVars>
      </dgm:prSet>
      <dgm:spPr/>
    </dgm:pt>
    <dgm:pt modelId="{AD3FFA37-4FBE-974F-BE24-0236CDDEEAAC}" type="pres">
      <dgm:prSet presAssocID="{F41463EC-958A-6441-90C6-994F4E27D314}" presName="sp" presStyleCnt="0"/>
      <dgm:spPr/>
    </dgm:pt>
    <dgm:pt modelId="{71D32141-2D0A-7F49-BE25-17C50A9C876D}" type="pres">
      <dgm:prSet presAssocID="{CE118721-D968-E148-91CF-6EF98F817ECC}" presName="linNode" presStyleCnt="0"/>
      <dgm:spPr/>
    </dgm:pt>
    <dgm:pt modelId="{7E7BC910-6E17-B648-B483-A91D516FA46D}" type="pres">
      <dgm:prSet presAssocID="{CE118721-D968-E148-91CF-6EF98F817ECC}" presName="parentText" presStyleLbl="node1" presStyleIdx="8" presStyleCnt="9" custScaleX="277778">
        <dgm:presLayoutVars>
          <dgm:chMax val="1"/>
          <dgm:bulletEnabled val="1"/>
        </dgm:presLayoutVars>
      </dgm:prSet>
      <dgm:spPr/>
    </dgm:pt>
  </dgm:ptLst>
  <dgm:cxnLst>
    <dgm:cxn modelId="{AA3ED901-C828-FE4E-BA44-B5F2B022C445}" srcId="{F8AE9B5A-DB58-D243-8588-8E7CECC08602}" destId="{67AB1841-CB94-ED48-8122-440562BADAC9}" srcOrd="3" destOrd="0" parTransId="{C205A673-AF76-AF4F-9D89-FCE26AC48B37}" sibTransId="{86E90432-EE8F-9E4A-94B1-C3DA8DD36388}"/>
    <dgm:cxn modelId="{30244416-5924-FA4F-A0C6-A08E1C446BD1}" srcId="{F8AE9B5A-DB58-D243-8588-8E7CECC08602}" destId="{27CAB164-9108-AC4E-8A33-438A4F97E1F7}" srcOrd="1" destOrd="0" parTransId="{9E9688E8-5C9A-7E42-98BB-D14176095CE4}" sibTransId="{04DAC575-D6F9-0E46-A14F-2DBB5C066A8F}"/>
    <dgm:cxn modelId="{1D2FB917-8CD8-5844-9365-3B7DF27B5232}" type="presOf" srcId="{67AB1841-CB94-ED48-8122-440562BADAC9}" destId="{97EB86E9-9877-7D4C-A567-2FF1E1387E82}" srcOrd="0" destOrd="0" presId="urn:microsoft.com/office/officeart/2005/8/layout/vList5"/>
    <dgm:cxn modelId="{D6342D1B-05E2-BA4E-A533-421A7968267B}" srcId="{F8AE9B5A-DB58-D243-8588-8E7CECC08602}" destId="{CE118721-D968-E148-91CF-6EF98F817ECC}" srcOrd="8" destOrd="0" parTransId="{B2066E21-B3E3-C640-9123-2A37CC126B9C}" sibTransId="{E56A5C44-EFA6-EB42-B47A-E9E7CA6E0E20}"/>
    <dgm:cxn modelId="{98FC4647-9BF3-144D-9938-7AF7F8F5CFDE}" type="presOf" srcId="{27CAB164-9108-AC4E-8A33-438A4F97E1F7}" destId="{A1273A68-3870-1047-9CB7-F0731BC62BDF}" srcOrd="0" destOrd="0" presId="urn:microsoft.com/office/officeart/2005/8/layout/vList5"/>
    <dgm:cxn modelId="{01C32064-4EBB-A844-900F-84D5A2892362}" type="presOf" srcId="{CE118721-D968-E148-91CF-6EF98F817ECC}" destId="{7E7BC910-6E17-B648-B483-A91D516FA46D}" srcOrd="0" destOrd="0" presId="urn:microsoft.com/office/officeart/2005/8/layout/vList5"/>
    <dgm:cxn modelId="{E3D0AA6C-7855-9E42-9870-A8C974D504FE}" srcId="{F8AE9B5A-DB58-D243-8588-8E7CECC08602}" destId="{C991367F-5D75-A549-BAAB-0237D105C65F}" srcOrd="5" destOrd="0" parTransId="{475A5A29-6EF0-A146-916A-8D1A855D59EA}" sibTransId="{F0912985-C973-204E-88CB-AEA4281FEC7C}"/>
    <dgm:cxn modelId="{72FDE56F-3E05-BD40-8DCE-C09FDC4D0807}" srcId="{F8AE9B5A-DB58-D243-8588-8E7CECC08602}" destId="{B8BA0E72-59CC-EB4C-BF5C-51E2DADF43CE}" srcOrd="6" destOrd="0" parTransId="{0C84E1D4-ECAE-B94B-884E-424124DD8469}" sibTransId="{96693BE9-97B5-DE45-B94C-39305F049F50}"/>
    <dgm:cxn modelId="{81A8FB77-94C3-274A-A930-8FC6AAB33C17}" type="presOf" srcId="{7814AFB2-8DFD-A04A-B17B-C796835A167F}" destId="{491C0E37-1D5E-C94F-8829-7DE98C8730A6}" srcOrd="0" destOrd="0" presId="urn:microsoft.com/office/officeart/2005/8/layout/vList5"/>
    <dgm:cxn modelId="{3B2A6D8C-2AF6-9044-85F5-B740EC21C6F1}" type="presOf" srcId="{1D89D924-EFFE-A84D-9778-98CDDD94137E}" destId="{87B2D1B8-3AAA-D84A-A7A3-D13506AC1092}" srcOrd="0" destOrd="0" presId="urn:microsoft.com/office/officeart/2005/8/layout/vList5"/>
    <dgm:cxn modelId="{BF76B396-6CD8-8C4C-AB8E-C7FFF486F9BE}" type="presOf" srcId="{B8BA0E72-59CC-EB4C-BF5C-51E2DADF43CE}" destId="{278D3421-ED14-884C-AB6B-8546D9D724BF}" srcOrd="0" destOrd="0" presId="urn:microsoft.com/office/officeart/2005/8/layout/vList5"/>
    <dgm:cxn modelId="{2BE13699-C520-6443-A2D3-8D25BE006C02}" srcId="{F8AE9B5A-DB58-D243-8588-8E7CECC08602}" destId="{1290787D-FCC7-DD43-91A2-639BAFB465C9}" srcOrd="7" destOrd="0" parTransId="{5B51F813-6DD2-D34F-869F-CB826A730DFB}" sibTransId="{F41463EC-958A-6441-90C6-994F4E27D314}"/>
    <dgm:cxn modelId="{F7315FA5-C0DA-C74D-B70C-F04FF857AA84}" srcId="{F8AE9B5A-DB58-D243-8588-8E7CECC08602}" destId="{7814AFB2-8DFD-A04A-B17B-C796835A167F}" srcOrd="2" destOrd="0" parTransId="{C6116EBA-39D8-6B40-9FB6-0ADC35E3C1D9}" sibTransId="{DE6CECAE-CEB0-4442-99B9-C0EE99885313}"/>
    <dgm:cxn modelId="{49C0D6AE-8AB7-EA47-9766-BD72F4EF31EF}" type="presOf" srcId="{1290787D-FCC7-DD43-91A2-639BAFB465C9}" destId="{B820E73F-ABEB-F745-A50D-F457564AA177}" srcOrd="0" destOrd="0" presId="urn:microsoft.com/office/officeart/2005/8/layout/vList5"/>
    <dgm:cxn modelId="{4FBC62B8-65EF-2140-91FA-E39B25B2F78B}" srcId="{F8AE9B5A-DB58-D243-8588-8E7CECC08602}" destId="{E531D564-E537-984D-9484-DD2087122142}" srcOrd="0" destOrd="0" parTransId="{8CEDA01D-E4A9-7945-8543-E2F38A9AA632}" sibTransId="{087DC88E-F729-8B45-B594-497B5F895355}"/>
    <dgm:cxn modelId="{AEDF37BA-0A67-0847-8F6F-7B6DB03710DF}" srcId="{F8AE9B5A-DB58-D243-8588-8E7CECC08602}" destId="{1D89D924-EFFE-A84D-9778-98CDDD94137E}" srcOrd="4" destOrd="0" parTransId="{733CA54E-96CB-F241-8A8A-9F044EB77BB5}" sibTransId="{870E9BB2-A93C-2F4A-AF59-E2299858D40C}"/>
    <dgm:cxn modelId="{4F15D4C6-E4FD-2244-B576-38DBA9862F69}" type="presOf" srcId="{E531D564-E537-984D-9484-DD2087122142}" destId="{FB2912AF-5908-7844-95F1-0B5F4744EE30}" srcOrd="0" destOrd="0" presId="urn:microsoft.com/office/officeart/2005/8/layout/vList5"/>
    <dgm:cxn modelId="{231949DF-5339-2D4A-945F-0B8645CA21DE}" type="presOf" srcId="{F8AE9B5A-DB58-D243-8588-8E7CECC08602}" destId="{5533B071-B3C1-A041-AACF-9D2D373DB50A}" srcOrd="0" destOrd="0" presId="urn:microsoft.com/office/officeart/2005/8/layout/vList5"/>
    <dgm:cxn modelId="{955BA3FB-5BF3-7446-B75F-2DBED5795CE1}" type="presOf" srcId="{C991367F-5D75-A549-BAAB-0237D105C65F}" destId="{80C3722F-836A-9C47-94D7-1227C68EADCF}" srcOrd="0" destOrd="0" presId="urn:microsoft.com/office/officeart/2005/8/layout/vList5"/>
    <dgm:cxn modelId="{22BC2AD0-A273-6242-B1EA-E7E8B5C5D436}" type="presParOf" srcId="{5533B071-B3C1-A041-AACF-9D2D373DB50A}" destId="{710B318B-27D3-044B-8AD9-7CC2DD3304B8}" srcOrd="0" destOrd="0" presId="urn:microsoft.com/office/officeart/2005/8/layout/vList5"/>
    <dgm:cxn modelId="{F43A65DA-F1E1-A945-9C93-DCF8B3E9A6D4}" type="presParOf" srcId="{710B318B-27D3-044B-8AD9-7CC2DD3304B8}" destId="{FB2912AF-5908-7844-95F1-0B5F4744EE30}" srcOrd="0" destOrd="0" presId="urn:microsoft.com/office/officeart/2005/8/layout/vList5"/>
    <dgm:cxn modelId="{7CE67AAA-D4F2-6C48-A74F-1316D6E777F4}" type="presParOf" srcId="{5533B071-B3C1-A041-AACF-9D2D373DB50A}" destId="{CAE059F3-C263-FB41-AE17-5586A8AD8977}" srcOrd="1" destOrd="0" presId="urn:microsoft.com/office/officeart/2005/8/layout/vList5"/>
    <dgm:cxn modelId="{8FA4AA9C-2FE4-094C-A99C-CA1E71B40FE4}" type="presParOf" srcId="{5533B071-B3C1-A041-AACF-9D2D373DB50A}" destId="{D5F6201F-2F02-B64F-BF8B-BCC94EC2C438}" srcOrd="2" destOrd="0" presId="urn:microsoft.com/office/officeart/2005/8/layout/vList5"/>
    <dgm:cxn modelId="{B06CEA51-FA6F-AE49-89EB-2A5193756106}" type="presParOf" srcId="{D5F6201F-2F02-B64F-BF8B-BCC94EC2C438}" destId="{A1273A68-3870-1047-9CB7-F0731BC62BDF}" srcOrd="0" destOrd="0" presId="urn:microsoft.com/office/officeart/2005/8/layout/vList5"/>
    <dgm:cxn modelId="{674DEF4A-D38F-F04C-A29E-59E653D2783F}" type="presParOf" srcId="{5533B071-B3C1-A041-AACF-9D2D373DB50A}" destId="{7589FF99-CFDD-7B4C-93F6-63B2387C2EC5}" srcOrd="3" destOrd="0" presId="urn:microsoft.com/office/officeart/2005/8/layout/vList5"/>
    <dgm:cxn modelId="{67570BCB-B610-EE43-80FB-1F0517234D7B}" type="presParOf" srcId="{5533B071-B3C1-A041-AACF-9D2D373DB50A}" destId="{1848448F-867D-DB48-8F4F-CA594464FD75}" srcOrd="4" destOrd="0" presId="urn:microsoft.com/office/officeart/2005/8/layout/vList5"/>
    <dgm:cxn modelId="{04501F37-9CD6-9C4F-97BD-CE56A744D38A}" type="presParOf" srcId="{1848448F-867D-DB48-8F4F-CA594464FD75}" destId="{491C0E37-1D5E-C94F-8829-7DE98C8730A6}" srcOrd="0" destOrd="0" presId="urn:microsoft.com/office/officeart/2005/8/layout/vList5"/>
    <dgm:cxn modelId="{80BBCBAD-0F46-9945-9A4C-0CB72D65F080}" type="presParOf" srcId="{5533B071-B3C1-A041-AACF-9D2D373DB50A}" destId="{D84FB823-A683-7549-870B-111B10E85544}" srcOrd="5" destOrd="0" presId="urn:microsoft.com/office/officeart/2005/8/layout/vList5"/>
    <dgm:cxn modelId="{F8557026-C048-AD41-B552-DD59EA0A6BD8}" type="presParOf" srcId="{5533B071-B3C1-A041-AACF-9D2D373DB50A}" destId="{1579615C-1CDF-3F42-A7A6-FEA9308D83C8}" srcOrd="6" destOrd="0" presId="urn:microsoft.com/office/officeart/2005/8/layout/vList5"/>
    <dgm:cxn modelId="{71C0F6EF-0552-6246-8E7D-295294ADF192}" type="presParOf" srcId="{1579615C-1CDF-3F42-A7A6-FEA9308D83C8}" destId="{97EB86E9-9877-7D4C-A567-2FF1E1387E82}" srcOrd="0" destOrd="0" presId="urn:microsoft.com/office/officeart/2005/8/layout/vList5"/>
    <dgm:cxn modelId="{4FCDA5B1-72C4-D04F-82F9-6B20CDFE544E}" type="presParOf" srcId="{5533B071-B3C1-A041-AACF-9D2D373DB50A}" destId="{781742FA-457B-8649-A346-F6FB87F3405F}" srcOrd="7" destOrd="0" presId="urn:microsoft.com/office/officeart/2005/8/layout/vList5"/>
    <dgm:cxn modelId="{2C4D3D2E-68B6-7E48-B2F9-1BD21D20644F}" type="presParOf" srcId="{5533B071-B3C1-A041-AACF-9D2D373DB50A}" destId="{AB46B11F-65BA-B947-8335-DFDBDC2D7E8A}" srcOrd="8" destOrd="0" presId="urn:microsoft.com/office/officeart/2005/8/layout/vList5"/>
    <dgm:cxn modelId="{09CE906E-BB4B-E447-B2D2-02E15E379D25}" type="presParOf" srcId="{AB46B11F-65BA-B947-8335-DFDBDC2D7E8A}" destId="{87B2D1B8-3AAA-D84A-A7A3-D13506AC1092}" srcOrd="0" destOrd="0" presId="urn:microsoft.com/office/officeart/2005/8/layout/vList5"/>
    <dgm:cxn modelId="{D65B55C6-227E-8E45-9C73-C8AE57A34591}" type="presParOf" srcId="{5533B071-B3C1-A041-AACF-9D2D373DB50A}" destId="{CEC754CE-A95C-A543-8590-1C75627F0FD1}" srcOrd="9" destOrd="0" presId="urn:microsoft.com/office/officeart/2005/8/layout/vList5"/>
    <dgm:cxn modelId="{DBF63834-DF9F-B443-993D-F6E68AEA207E}" type="presParOf" srcId="{5533B071-B3C1-A041-AACF-9D2D373DB50A}" destId="{E7F9AAFA-C50F-704E-9389-11ECB0CE7675}" srcOrd="10" destOrd="0" presId="urn:microsoft.com/office/officeart/2005/8/layout/vList5"/>
    <dgm:cxn modelId="{7D639F09-9035-4141-A8AF-EF35348624CF}" type="presParOf" srcId="{E7F9AAFA-C50F-704E-9389-11ECB0CE7675}" destId="{80C3722F-836A-9C47-94D7-1227C68EADCF}" srcOrd="0" destOrd="0" presId="urn:microsoft.com/office/officeart/2005/8/layout/vList5"/>
    <dgm:cxn modelId="{63D9DD8F-7087-9A48-9E71-A47C6387F1B3}" type="presParOf" srcId="{5533B071-B3C1-A041-AACF-9D2D373DB50A}" destId="{24A6A5DF-0676-6944-9BD0-477352B10624}" srcOrd="11" destOrd="0" presId="urn:microsoft.com/office/officeart/2005/8/layout/vList5"/>
    <dgm:cxn modelId="{C039BC1C-9FF5-D449-B5F9-8BC2891C27DA}" type="presParOf" srcId="{5533B071-B3C1-A041-AACF-9D2D373DB50A}" destId="{47982F04-579A-5C49-80C4-18A068A2663D}" srcOrd="12" destOrd="0" presId="urn:microsoft.com/office/officeart/2005/8/layout/vList5"/>
    <dgm:cxn modelId="{056032D4-B218-6A41-BF9D-6BF307BCF518}" type="presParOf" srcId="{47982F04-579A-5C49-80C4-18A068A2663D}" destId="{278D3421-ED14-884C-AB6B-8546D9D724BF}" srcOrd="0" destOrd="0" presId="urn:microsoft.com/office/officeart/2005/8/layout/vList5"/>
    <dgm:cxn modelId="{352BFBB4-5EAF-9B4C-B471-08E9AA698F55}" type="presParOf" srcId="{5533B071-B3C1-A041-AACF-9D2D373DB50A}" destId="{3B95A36F-51D6-7945-9426-C3E39746D18E}" srcOrd="13" destOrd="0" presId="urn:microsoft.com/office/officeart/2005/8/layout/vList5"/>
    <dgm:cxn modelId="{EF061560-FFD6-AA41-9A72-AAC3E29AF340}" type="presParOf" srcId="{5533B071-B3C1-A041-AACF-9D2D373DB50A}" destId="{09C5637D-6F8B-8041-A0DA-0238183999AA}" srcOrd="14" destOrd="0" presId="urn:microsoft.com/office/officeart/2005/8/layout/vList5"/>
    <dgm:cxn modelId="{138FE96E-6F3D-5A42-9B19-3FD7EE1DAF36}" type="presParOf" srcId="{09C5637D-6F8B-8041-A0DA-0238183999AA}" destId="{B820E73F-ABEB-F745-A50D-F457564AA177}" srcOrd="0" destOrd="0" presId="urn:microsoft.com/office/officeart/2005/8/layout/vList5"/>
    <dgm:cxn modelId="{3744FB55-C679-F149-B06B-F235B5EBADB3}" type="presParOf" srcId="{5533B071-B3C1-A041-AACF-9D2D373DB50A}" destId="{AD3FFA37-4FBE-974F-BE24-0236CDDEEAAC}" srcOrd="15" destOrd="0" presId="urn:microsoft.com/office/officeart/2005/8/layout/vList5"/>
    <dgm:cxn modelId="{1FE73BE9-5825-0B45-BAE1-6A7A6FAF04B4}" type="presParOf" srcId="{5533B071-B3C1-A041-AACF-9D2D373DB50A}" destId="{71D32141-2D0A-7F49-BE25-17C50A9C876D}" srcOrd="16" destOrd="0" presId="urn:microsoft.com/office/officeart/2005/8/layout/vList5"/>
    <dgm:cxn modelId="{2BB47DC3-DC4C-FC41-9B7A-23A312D5A0F0}" type="presParOf" srcId="{71D32141-2D0A-7F49-BE25-17C50A9C876D}" destId="{7E7BC910-6E17-B648-B483-A91D516FA46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C41417-52AC-B64F-82B4-EB9DE03136C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CB468A-3C8D-6F42-AF05-A79D2E2AB28A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No action need from counties at this time </a:t>
          </a:r>
          <a:endParaRPr lang="en-US" dirty="0">
            <a:latin typeface="Century Gothic" panose="020B0502020202020204" pitchFamily="34" charset="0"/>
          </a:endParaRPr>
        </a:p>
      </dgm:t>
    </dgm:pt>
    <dgm:pt modelId="{753D811B-99A7-2A43-B01E-9483152AEABC}" type="parTrans" cxnId="{55CDAF3C-D054-F24D-8EF9-89928E45F90A}">
      <dgm:prSet/>
      <dgm:spPr/>
      <dgm:t>
        <a:bodyPr/>
        <a:lstStyle/>
        <a:p>
          <a:endParaRPr lang="en-US"/>
        </a:p>
      </dgm:t>
    </dgm:pt>
    <dgm:pt modelId="{C5475BDE-4D5D-6F4F-AD6E-92C07325C5D9}" type="sibTrans" cxnId="{55CDAF3C-D054-F24D-8EF9-89928E45F90A}">
      <dgm:prSet/>
      <dgm:spPr/>
      <dgm:t>
        <a:bodyPr/>
        <a:lstStyle/>
        <a:p>
          <a:endParaRPr lang="en-US"/>
        </a:p>
      </dgm:t>
    </dgm:pt>
    <dgm:pt modelId="{A9B15AA9-CFB4-E743-B6C7-D10C04AE56E2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The TN Attorney General’s office will provide additional information as it becomes available </a:t>
          </a:r>
          <a:endParaRPr lang="en-US" dirty="0">
            <a:latin typeface="Century Gothic" panose="020B0502020202020204" pitchFamily="34" charset="0"/>
          </a:endParaRPr>
        </a:p>
      </dgm:t>
    </dgm:pt>
    <dgm:pt modelId="{0BB6F455-05B4-3E4F-8D6F-99E2FEB8918D}" type="parTrans" cxnId="{A5DF8CCC-DCC5-9048-9B59-D474060B3EDE}">
      <dgm:prSet/>
      <dgm:spPr/>
      <dgm:t>
        <a:bodyPr/>
        <a:lstStyle/>
        <a:p>
          <a:endParaRPr lang="en-US"/>
        </a:p>
      </dgm:t>
    </dgm:pt>
    <dgm:pt modelId="{3C778A05-0355-C94A-BC97-9EE8C358F3C9}" type="sibTrans" cxnId="{A5DF8CCC-DCC5-9048-9B59-D474060B3EDE}">
      <dgm:prSet/>
      <dgm:spPr/>
      <dgm:t>
        <a:bodyPr/>
        <a:lstStyle/>
        <a:p>
          <a:endParaRPr lang="en-US"/>
        </a:p>
      </dgm:t>
    </dgm:pt>
    <dgm:pt modelId="{6800FD94-52B7-264E-B85A-673E7A43DDC1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It is possible that a proof of claim will be needed from counties at a later date</a:t>
          </a:r>
          <a:endParaRPr lang="en-US" dirty="0">
            <a:latin typeface="Century Gothic" panose="020B0502020202020204" pitchFamily="34" charset="0"/>
          </a:endParaRPr>
        </a:p>
      </dgm:t>
    </dgm:pt>
    <dgm:pt modelId="{8F49EC6D-5FD0-FC48-928B-9D095F9ADD6E}" type="parTrans" cxnId="{07B65FDE-CDCB-5B4E-84A9-5D4590E23090}">
      <dgm:prSet/>
      <dgm:spPr/>
      <dgm:t>
        <a:bodyPr/>
        <a:lstStyle/>
        <a:p>
          <a:endParaRPr lang="en-US"/>
        </a:p>
      </dgm:t>
    </dgm:pt>
    <dgm:pt modelId="{E4C8BAC5-E87F-B045-A04E-84A54C416443}" type="sibTrans" cxnId="{07B65FDE-CDCB-5B4E-84A9-5D4590E23090}">
      <dgm:prSet/>
      <dgm:spPr/>
      <dgm:t>
        <a:bodyPr/>
        <a:lstStyle/>
        <a:p>
          <a:endParaRPr lang="en-US"/>
        </a:p>
      </dgm:t>
    </dgm:pt>
    <dgm:pt modelId="{DD7DDDDE-B341-1E45-8760-FE1B78018C8E}" type="pres">
      <dgm:prSet presAssocID="{62C41417-52AC-B64F-82B4-EB9DE03136CD}" presName="Name0" presStyleCnt="0">
        <dgm:presLayoutVars>
          <dgm:dir/>
          <dgm:animLvl val="lvl"/>
          <dgm:resizeHandles val="exact"/>
        </dgm:presLayoutVars>
      </dgm:prSet>
      <dgm:spPr/>
    </dgm:pt>
    <dgm:pt modelId="{5B9F1670-0D56-6C40-8B99-A09AE374F816}" type="pres">
      <dgm:prSet presAssocID="{C6CB468A-3C8D-6F42-AF05-A79D2E2AB28A}" presName="linNode" presStyleCnt="0"/>
      <dgm:spPr/>
    </dgm:pt>
    <dgm:pt modelId="{2A908FC7-9BE8-B849-9894-1DD02DA564E8}" type="pres">
      <dgm:prSet presAssocID="{C6CB468A-3C8D-6F42-AF05-A79D2E2AB28A}" presName="parentText" presStyleLbl="node1" presStyleIdx="0" presStyleCnt="3" custScaleX="215481">
        <dgm:presLayoutVars>
          <dgm:chMax val="1"/>
          <dgm:bulletEnabled val="1"/>
        </dgm:presLayoutVars>
      </dgm:prSet>
      <dgm:spPr/>
    </dgm:pt>
    <dgm:pt modelId="{57B2E485-2C29-DA44-98BC-8F7F382610D3}" type="pres">
      <dgm:prSet presAssocID="{C5475BDE-4D5D-6F4F-AD6E-92C07325C5D9}" presName="sp" presStyleCnt="0"/>
      <dgm:spPr/>
    </dgm:pt>
    <dgm:pt modelId="{0941E869-4EA0-C84E-8E1F-A9195D37A7AF}" type="pres">
      <dgm:prSet presAssocID="{A9B15AA9-CFB4-E743-B6C7-D10C04AE56E2}" presName="linNode" presStyleCnt="0"/>
      <dgm:spPr/>
    </dgm:pt>
    <dgm:pt modelId="{A980572F-29A9-134F-8F8B-6B8C6A033762}" type="pres">
      <dgm:prSet presAssocID="{A9B15AA9-CFB4-E743-B6C7-D10C04AE56E2}" presName="parentText" presStyleLbl="node1" presStyleIdx="1" presStyleCnt="3" custScaleX="215481">
        <dgm:presLayoutVars>
          <dgm:chMax val="1"/>
          <dgm:bulletEnabled val="1"/>
        </dgm:presLayoutVars>
      </dgm:prSet>
      <dgm:spPr/>
    </dgm:pt>
    <dgm:pt modelId="{4B7EED54-CB0E-6140-9EE1-2884475FE06B}" type="pres">
      <dgm:prSet presAssocID="{3C778A05-0355-C94A-BC97-9EE8C358F3C9}" presName="sp" presStyleCnt="0"/>
      <dgm:spPr/>
    </dgm:pt>
    <dgm:pt modelId="{4A604FD1-7416-B841-871A-071B0AEE4DDD}" type="pres">
      <dgm:prSet presAssocID="{6800FD94-52B7-264E-B85A-673E7A43DDC1}" presName="linNode" presStyleCnt="0"/>
      <dgm:spPr/>
    </dgm:pt>
    <dgm:pt modelId="{9947CA12-6CAF-914B-B5D1-4E16127010A3}" type="pres">
      <dgm:prSet presAssocID="{6800FD94-52B7-264E-B85A-673E7A43DDC1}" presName="parentText" presStyleLbl="node1" presStyleIdx="2" presStyleCnt="3" custScaleX="215556">
        <dgm:presLayoutVars>
          <dgm:chMax val="1"/>
          <dgm:bulletEnabled val="1"/>
        </dgm:presLayoutVars>
      </dgm:prSet>
      <dgm:spPr/>
    </dgm:pt>
  </dgm:ptLst>
  <dgm:cxnLst>
    <dgm:cxn modelId="{84AD731B-54AC-AF47-A06A-E924A7468679}" type="presOf" srcId="{C6CB468A-3C8D-6F42-AF05-A79D2E2AB28A}" destId="{2A908FC7-9BE8-B849-9894-1DD02DA564E8}" srcOrd="0" destOrd="0" presId="urn:microsoft.com/office/officeart/2005/8/layout/vList5"/>
    <dgm:cxn modelId="{1001E32D-723B-0B43-AE06-28F1E9E33738}" type="presOf" srcId="{6800FD94-52B7-264E-B85A-673E7A43DDC1}" destId="{9947CA12-6CAF-914B-B5D1-4E16127010A3}" srcOrd="0" destOrd="0" presId="urn:microsoft.com/office/officeart/2005/8/layout/vList5"/>
    <dgm:cxn modelId="{55CDAF3C-D054-F24D-8EF9-89928E45F90A}" srcId="{62C41417-52AC-B64F-82B4-EB9DE03136CD}" destId="{C6CB468A-3C8D-6F42-AF05-A79D2E2AB28A}" srcOrd="0" destOrd="0" parTransId="{753D811B-99A7-2A43-B01E-9483152AEABC}" sibTransId="{C5475BDE-4D5D-6F4F-AD6E-92C07325C5D9}"/>
    <dgm:cxn modelId="{C4EBBF95-9D0E-EE4B-8CC6-E00A55E56B44}" type="presOf" srcId="{62C41417-52AC-B64F-82B4-EB9DE03136CD}" destId="{DD7DDDDE-B341-1E45-8760-FE1B78018C8E}" srcOrd="0" destOrd="0" presId="urn:microsoft.com/office/officeart/2005/8/layout/vList5"/>
    <dgm:cxn modelId="{E3DF0DA6-7E11-2C4A-965E-34ED09F57B79}" type="presOf" srcId="{A9B15AA9-CFB4-E743-B6C7-D10C04AE56E2}" destId="{A980572F-29A9-134F-8F8B-6B8C6A033762}" srcOrd="0" destOrd="0" presId="urn:microsoft.com/office/officeart/2005/8/layout/vList5"/>
    <dgm:cxn modelId="{A5DF8CCC-DCC5-9048-9B59-D474060B3EDE}" srcId="{62C41417-52AC-B64F-82B4-EB9DE03136CD}" destId="{A9B15AA9-CFB4-E743-B6C7-D10C04AE56E2}" srcOrd="1" destOrd="0" parTransId="{0BB6F455-05B4-3E4F-8D6F-99E2FEB8918D}" sibTransId="{3C778A05-0355-C94A-BC97-9EE8C358F3C9}"/>
    <dgm:cxn modelId="{07B65FDE-CDCB-5B4E-84A9-5D4590E23090}" srcId="{62C41417-52AC-B64F-82B4-EB9DE03136CD}" destId="{6800FD94-52B7-264E-B85A-673E7A43DDC1}" srcOrd="2" destOrd="0" parTransId="{8F49EC6D-5FD0-FC48-928B-9D095F9ADD6E}" sibTransId="{E4C8BAC5-E87F-B045-A04E-84A54C416443}"/>
    <dgm:cxn modelId="{1E6A8739-E7D1-2142-B03B-54F8236AFED7}" type="presParOf" srcId="{DD7DDDDE-B341-1E45-8760-FE1B78018C8E}" destId="{5B9F1670-0D56-6C40-8B99-A09AE374F816}" srcOrd="0" destOrd="0" presId="urn:microsoft.com/office/officeart/2005/8/layout/vList5"/>
    <dgm:cxn modelId="{5E05B245-B60F-4A4A-9C45-C9CD8BC31797}" type="presParOf" srcId="{5B9F1670-0D56-6C40-8B99-A09AE374F816}" destId="{2A908FC7-9BE8-B849-9894-1DD02DA564E8}" srcOrd="0" destOrd="0" presId="urn:microsoft.com/office/officeart/2005/8/layout/vList5"/>
    <dgm:cxn modelId="{F9B06205-A919-914A-8746-840D56395F7C}" type="presParOf" srcId="{DD7DDDDE-B341-1E45-8760-FE1B78018C8E}" destId="{57B2E485-2C29-DA44-98BC-8F7F382610D3}" srcOrd="1" destOrd="0" presId="urn:microsoft.com/office/officeart/2005/8/layout/vList5"/>
    <dgm:cxn modelId="{DC5FC4E1-0D31-AD40-BCEA-2A84E9A4825F}" type="presParOf" srcId="{DD7DDDDE-B341-1E45-8760-FE1B78018C8E}" destId="{0941E869-4EA0-C84E-8E1F-A9195D37A7AF}" srcOrd="2" destOrd="0" presId="urn:microsoft.com/office/officeart/2005/8/layout/vList5"/>
    <dgm:cxn modelId="{A7E02983-3E8F-3941-8C3F-4D4A7E722070}" type="presParOf" srcId="{0941E869-4EA0-C84E-8E1F-A9195D37A7AF}" destId="{A980572F-29A9-134F-8F8B-6B8C6A033762}" srcOrd="0" destOrd="0" presId="urn:microsoft.com/office/officeart/2005/8/layout/vList5"/>
    <dgm:cxn modelId="{81711C91-16EE-5148-8F50-B3869842EBC0}" type="presParOf" srcId="{DD7DDDDE-B341-1E45-8760-FE1B78018C8E}" destId="{4B7EED54-CB0E-6140-9EE1-2884475FE06B}" srcOrd="3" destOrd="0" presId="urn:microsoft.com/office/officeart/2005/8/layout/vList5"/>
    <dgm:cxn modelId="{F05509B4-9376-A14F-9653-4FAEB22E1FDE}" type="presParOf" srcId="{DD7DDDDE-B341-1E45-8760-FE1B78018C8E}" destId="{4A604FD1-7416-B841-871A-071B0AEE4DDD}" srcOrd="4" destOrd="0" presId="urn:microsoft.com/office/officeart/2005/8/layout/vList5"/>
    <dgm:cxn modelId="{1ACEE48D-819B-7B45-9340-051AC35199AD}" type="presParOf" srcId="{4A604FD1-7416-B841-871A-071B0AEE4DDD}" destId="{9947CA12-6CAF-914B-B5D1-4E16127010A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64F67A-BF86-494D-8658-5AC4985B70B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DFCB6C-396A-7949-9512-CDCE23008EDA}">
      <dgm:prSet/>
      <dgm:spPr>
        <a:solidFill>
          <a:srgbClr val="005295"/>
        </a:solidFill>
      </dgm:spPr>
      <dgm:t>
        <a:bodyPr/>
        <a:lstStyle/>
        <a:p>
          <a:r>
            <a:rPr lang="en-US" b="0" i="0"/>
            <a:t>Local elected officials</a:t>
          </a:r>
          <a:endParaRPr lang="en-US"/>
        </a:p>
      </dgm:t>
    </dgm:pt>
    <dgm:pt modelId="{759D425B-3DC6-EB45-8EB7-7E56B02FF8B3}" type="parTrans" cxnId="{4ED0BB74-388F-6640-9776-47A62F80C809}">
      <dgm:prSet/>
      <dgm:spPr/>
      <dgm:t>
        <a:bodyPr/>
        <a:lstStyle/>
        <a:p>
          <a:endParaRPr lang="en-US"/>
        </a:p>
      </dgm:t>
    </dgm:pt>
    <dgm:pt modelId="{084BBA25-E400-AC46-B1DA-46BB1214B924}" type="sibTrans" cxnId="{4ED0BB74-388F-6640-9776-47A62F80C809}">
      <dgm:prSet/>
      <dgm:spPr/>
      <dgm:t>
        <a:bodyPr/>
        <a:lstStyle/>
        <a:p>
          <a:endParaRPr lang="en-US"/>
        </a:p>
      </dgm:t>
    </dgm:pt>
    <dgm:pt modelId="{0FE95D2E-043F-1D49-B795-63EC2C1E59FD}">
      <dgm:prSet/>
      <dgm:spPr>
        <a:solidFill>
          <a:srgbClr val="005295"/>
        </a:solidFill>
      </dgm:spPr>
      <dgm:t>
        <a:bodyPr/>
        <a:lstStyle/>
        <a:p>
          <a:r>
            <a:rPr lang="en-US" b="0" i="0" dirty="0"/>
            <a:t>Reps from diverse populations</a:t>
          </a:r>
          <a:endParaRPr lang="en-US" dirty="0"/>
        </a:p>
      </dgm:t>
    </dgm:pt>
    <dgm:pt modelId="{F54B0BB6-C193-3A49-BDA4-6A01113872D9}" type="parTrans" cxnId="{AF9952F5-2695-4E4F-A29E-2AEBE774EE2E}">
      <dgm:prSet/>
      <dgm:spPr/>
      <dgm:t>
        <a:bodyPr/>
        <a:lstStyle/>
        <a:p>
          <a:endParaRPr lang="en-US"/>
        </a:p>
      </dgm:t>
    </dgm:pt>
    <dgm:pt modelId="{1883B674-4F67-F94E-8FCD-AAAB8B665AF7}" type="sibTrans" cxnId="{AF9952F5-2695-4E4F-A29E-2AEBE774EE2E}">
      <dgm:prSet/>
      <dgm:spPr/>
      <dgm:t>
        <a:bodyPr/>
        <a:lstStyle/>
        <a:p>
          <a:endParaRPr lang="en-US"/>
        </a:p>
      </dgm:t>
    </dgm:pt>
    <dgm:pt modelId="{A6464463-EE49-2A4C-B87C-DC0BED6B01EA}">
      <dgm:prSet/>
      <dgm:spPr>
        <a:solidFill>
          <a:srgbClr val="005295"/>
        </a:solidFill>
      </dgm:spPr>
      <dgm:t>
        <a:bodyPr/>
        <a:lstStyle/>
        <a:p>
          <a:r>
            <a:rPr lang="en-US" b="0" i="0"/>
            <a:t>Service providers </a:t>
          </a:r>
          <a:endParaRPr lang="en-US"/>
        </a:p>
      </dgm:t>
    </dgm:pt>
    <dgm:pt modelId="{648DF18A-A007-EA45-8598-58CA20E7D9CE}" type="parTrans" cxnId="{2FA3517D-23E5-AF46-9807-E71A0580C6B2}">
      <dgm:prSet/>
      <dgm:spPr/>
      <dgm:t>
        <a:bodyPr/>
        <a:lstStyle/>
        <a:p>
          <a:endParaRPr lang="en-US"/>
        </a:p>
      </dgm:t>
    </dgm:pt>
    <dgm:pt modelId="{3AB7873D-73F6-8543-BA96-3839D1CFDED8}" type="sibTrans" cxnId="{2FA3517D-23E5-AF46-9807-E71A0580C6B2}">
      <dgm:prSet/>
      <dgm:spPr/>
      <dgm:t>
        <a:bodyPr/>
        <a:lstStyle/>
        <a:p>
          <a:endParaRPr lang="en-US"/>
        </a:p>
      </dgm:t>
    </dgm:pt>
    <dgm:pt modelId="{3B93116A-81DB-DF48-8A78-1B7EAF6F99E5}">
      <dgm:prSet/>
      <dgm:spPr>
        <a:solidFill>
          <a:srgbClr val="005295"/>
        </a:solidFill>
      </dgm:spPr>
      <dgm:t>
        <a:bodyPr/>
        <a:lstStyle/>
        <a:p>
          <a:r>
            <a:rPr lang="en-US" b="0" i="0"/>
            <a:t>County agency leaders</a:t>
          </a:r>
          <a:endParaRPr lang="en-US"/>
        </a:p>
      </dgm:t>
    </dgm:pt>
    <dgm:pt modelId="{E6550028-B017-6F46-B32E-477D8C56F978}" type="parTrans" cxnId="{9AC2B3BE-3F06-F14E-B6A9-8719699D09DE}">
      <dgm:prSet/>
      <dgm:spPr/>
      <dgm:t>
        <a:bodyPr/>
        <a:lstStyle/>
        <a:p>
          <a:endParaRPr lang="en-US"/>
        </a:p>
      </dgm:t>
    </dgm:pt>
    <dgm:pt modelId="{1A67D2B2-2F7D-614E-88C7-5F321241686A}" type="sibTrans" cxnId="{9AC2B3BE-3F06-F14E-B6A9-8719699D09DE}">
      <dgm:prSet/>
      <dgm:spPr/>
      <dgm:t>
        <a:bodyPr/>
        <a:lstStyle/>
        <a:p>
          <a:endParaRPr lang="en-US"/>
        </a:p>
      </dgm:t>
    </dgm:pt>
    <dgm:pt modelId="{0378DCF1-1008-034F-B07D-55AF05988EAC}">
      <dgm:prSet/>
      <dgm:spPr>
        <a:solidFill>
          <a:srgbClr val="005295"/>
        </a:solidFill>
      </dgm:spPr>
      <dgm:t>
        <a:bodyPr/>
        <a:lstStyle/>
        <a:p>
          <a:r>
            <a:rPr lang="en-US" b="0" i="0"/>
            <a:t>People with lived experience</a:t>
          </a:r>
          <a:endParaRPr lang="en-US"/>
        </a:p>
      </dgm:t>
    </dgm:pt>
    <dgm:pt modelId="{0324148E-1DB9-5A47-BE07-CAA76B2B8F97}" type="parTrans" cxnId="{2FF11618-ABF0-C44A-A652-E26125A36119}">
      <dgm:prSet/>
      <dgm:spPr/>
      <dgm:t>
        <a:bodyPr/>
        <a:lstStyle/>
        <a:p>
          <a:endParaRPr lang="en-US"/>
        </a:p>
      </dgm:t>
    </dgm:pt>
    <dgm:pt modelId="{D9FFC2CE-1539-A549-B1D0-104FFC77366C}" type="sibTrans" cxnId="{2FF11618-ABF0-C44A-A652-E26125A36119}">
      <dgm:prSet/>
      <dgm:spPr/>
      <dgm:t>
        <a:bodyPr/>
        <a:lstStyle/>
        <a:p>
          <a:endParaRPr lang="en-US"/>
        </a:p>
      </dgm:t>
    </dgm:pt>
    <dgm:pt modelId="{1270AAAD-15A2-F440-AE0E-40C614AF5C9B}">
      <dgm:prSet/>
      <dgm:spPr>
        <a:solidFill>
          <a:srgbClr val="005295"/>
        </a:solidFill>
      </dgm:spPr>
      <dgm:t>
        <a:bodyPr/>
        <a:lstStyle/>
        <a:p>
          <a:r>
            <a:rPr lang="en-US" b="0" i="0"/>
            <a:t>University Reps </a:t>
          </a:r>
          <a:endParaRPr lang="en-US"/>
        </a:p>
      </dgm:t>
    </dgm:pt>
    <dgm:pt modelId="{9B833E19-98BA-1049-B856-1D4DA324C210}" type="parTrans" cxnId="{68A94C81-E89D-DC40-A638-B5B708064153}">
      <dgm:prSet/>
      <dgm:spPr/>
      <dgm:t>
        <a:bodyPr/>
        <a:lstStyle/>
        <a:p>
          <a:endParaRPr lang="en-US"/>
        </a:p>
      </dgm:t>
    </dgm:pt>
    <dgm:pt modelId="{4C4AB448-ABDF-4546-993F-E777EAE7817B}" type="sibTrans" cxnId="{68A94C81-E89D-DC40-A638-B5B708064153}">
      <dgm:prSet/>
      <dgm:spPr/>
      <dgm:t>
        <a:bodyPr/>
        <a:lstStyle/>
        <a:p>
          <a:endParaRPr lang="en-US"/>
        </a:p>
      </dgm:t>
    </dgm:pt>
    <dgm:pt modelId="{E70E3799-8C07-744C-BD12-D7BF73D0AEF8}" type="pres">
      <dgm:prSet presAssocID="{CA64F67A-BF86-494D-8658-5AC4985B70B2}" presName="Name0" presStyleCnt="0">
        <dgm:presLayoutVars>
          <dgm:dir/>
          <dgm:animLvl val="lvl"/>
          <dgm:resizeHandles val="exact"/>
        </dgm:presLayoutVars>
      </dgm:prSet>
      <dgm:spPr/>
    </dgm:pt>
    <dgm:pt modelId="{39682470-4B7C-9244-8EDC-AA9B8BA8B853}" type="pres">
      <dgm:prSet presAssocID="{9EDFCB6C-396A-7949-9512-CDCE23008EDA}" presName="linNode" presStyleCnt="0"/>
      <dgm:spPr/>
    </dgm:pt>
    <dgm:pt modelId="{D931EF13-F743-A24C-93EF-CFF82FC0219E}" type="pres">
      <dgm:prSet presAssocID="{9EDFCB6C-396A-7949-9512-CDCE23008EDA}" presName="parentText" presStyleLbl="node1" presStyleIdx="0" presStyleCnt="6" custScaleX="155122">
        <dgm:presLayoutVars>
          <dgm:chMax val="1"/>
          <dgm:bulletEnabled val="1"/>
        </dgm:presLayoutVars>
      </dgm:prSet>
      <dgm:spPr/>
    </dgm:pt>
    <dgm:pt modelId="{88FAC105-074B-8B43-8EBF-C32D778A5E41}" type="pres">
      <dgm:prSet presAssocID="{084BBA25-E400-AC46-B1DA-46BB1214B924}" presName="sp" presStyleCnt="0"/>
      <dgm:spPr/>
    </dgm:pt>
    <dgm:pt modelId="{905B5E38-F3B4-4A4B-B9A6-99B7F2291EC8}" type="pres">
      <dgm:prSet presAssocID="{0FE95D2E-043F-1D49-B795-63EC2C1E59FD}" presName="linNode" presStyleCnt="0"/>
      <dgm:spPr/>
    </dgm:pt>
    <dgm:pt modelId="{9B6F96E2-F406-FE4F-A83B-22239DD65CDC}" type="pres">
      <dgm:prSet presAssocID="{0FE95D2E-043F-1D49-B795-63EC2C1E59FD}" presName="parentText" presStyleLbl="node1" presStyleIdx="1" presStyleCnt="6" custScaleX="155122">
        <dgm:presLayoutVars>
          <dgm:chMax val="1"/>
          <dgm:bulletEnabled val="1"/>
        </dgm:presLayoutVars>
      </dgm:prSet>
      <dgm:spPr/>
    </dgm:pt>
    <dgm:pt modelId="{4E744C35-D630-E146-A0A0-F10C67771274}" type="pres">
      <dgm:prSet presAssocID="{1883B674-4F67-F94E-8FCD-AAAB8B665AF7}" presName="sp" presStyleCnt="0"/>
      <dgm:spPr/>
    </dgm:pt>
    <dgm:pt modelId="{41C31763-0DC5-F54C-BDBD-1D8AE984DCE5}" type="pres">
      <dgm:prSet presAssocID="{A6464463-EE49-2A4C-B87C-DC0BED6B01EA}" presName="linNode" presStyleCnt="0"/>
      <dgm:spPr/>
    </dgm:pt>
    <dgm:pt modelId="{1103FC9D-04D1-E643-86C2-27292B9C999B}" type="pres">
      <dgm:prSet presAssocID="{A6464463-EE49-2A4C-B87C-DC0BED6B01EA}" presName="parentText" presStyleLbl="node1" presStyleIdx="2" presStyleCnt="6" custScaleX="155122">
        <dgm:presLayoutVars>
          <dgm:chMax val="1"/>
          <dgm:bulletEnabled val="1"/>
        </dgm:presLayoutVars>
      </dgm:prSet>
      <dgm:spPr/>
    </dgm:pt>
    <dgm:pt modelId="{B0C00678-F17A-444F-8F31-4558AD6CB030}" type="pres">
      <dgm:prSet presAssocID="{3AB7873D-73F6-8543-BA96-3839D1CFDED8}" presName="sp" presStyleCnt="0"/>
      <dgm:spPr/>
    </dgm:pt>
    <dgm:pt modelId="{1ED0D27D-B3C9-F647-AAED-AF5E94D9D2D9}" type="pres">
      <dgm:prSet presAssocID="{3B93116A-81DB-DF48-8A78-1B7EAF6F99E5}" presName="linNode" presStyleCnt="0"/>
      <dgm:spPr/>
    </dgm:pt>
    <dgm:pt modelId="{BC2D1BA9-71B2-F04A-A9E1-4BCE2B007624}" type="pres">
      <dgm:prSet presAssocID="{3B93116A-81DB-DF48-8A78-1B7EAF6F99E5}" presName="parentText" presStyleLbl="node1" presStyleIdx="3" presStyleCnt="6" custScaleX="155122">
        <dgm:presLayoutVars>
          <dgm:chMax val="1"/>
          <dgm:bulletEnabled val="1"/>
        </dgm:presLayoutVars>
      </dgm:prSet>
      <dgm:spPr/>
    </dgm:pt>
    <dgm:pt modelId="{54ECDAFE-4CE7-064A-A068-6A62FD67B4E8}" type="pres">
      <dgm:prSet presAssocID="{1A67D2B2-2F7D-614E-88C7-5F321241686A}" presName="sp" presStyleCnt="0"/>
      <dgm:spPr/>
    </dgm:pt>
    <dgm:pt modelId="{A18CE96F-F5B9-2F46-9222-13CF99016FD8}" type="pres">
      <dgm:prSet presAssocID="{0378DCF1-1008-034F-B07D-55AF05988EAC}" presName="linNode" presStyleCnt="0"/>
      <dgm:spPr/>
    </dgm:pt>
    <dgm:pt modelId="{99D4AEF0-F599-014B-91B9-48108F29EFB0}" type="pres">
      <dgm:prSet presAssocID="{0378DCF1-1008-034F-B07D-55AF05988EAC}" presName="parentText" presStyleLbl="node1" presStyleIdx="4" presStyleCnt="6" custScaleX="155122">
        <dgm:presLayoutVars>
          <dgm:chMax val="1"/>
          <dgm:bulletEnabled val="1"/>
        </dgm:presLayoutVars>
      </dgm:prSet>
      <dgm:spPr/>
    </dgm:pt>
    <dgm:pt modelId="{368705E3-06E6-B449-8560-5B201D84FBDA}" type="pres">
      <dgm:prSet presAssocID="{D9FFC2CE-1539-A549-B1D0-104FFC77366C}" presName="sp" presStyleCnt="0"/>
      <dgm:spPr/>
    </dgm:pt>
    <dgm:pt modelId="{CC08CAB9-EBFC-4E46-A222-0B7808AC9039}" type="pres">
      <dgm:prSet presAssocID="{1270AAAD-15A2-F440-AE0E-40C614AF5C9B}" presName="linNode" presStyleCnt="0"/>
      <dgm:spPr/>
    </dgm:pt>
    <dgm:pt modelId="{30C40553-5C53-8843-BC12-58D5B6C6A903}" type="pres">
      <dgm:prSet presAssocID="{1270AAAD-15A2-F440-AE0E-40C614AF5C9B}" presName="parentText" presStyleLbl="node1" presStyleIdx="5" presStyleCnt="6" custScaleX="155122">
        <dgm:presLayoutVars>
          <dgm:chMax val="1"/>
          <dgm:bulletEnabled val="1"/>
        </dgm:presLayoutVars>
      </dgm:prSet>
      <dgm:spPr/>
    </dgm:pt>
  </dgm:ptLst>
  <dgm:cxnLst>
    <dgm:cxn modelId="{C90F6509-EB8F-C94A-9E57-D06DD4266E16}" type="presOf" srcId="{1270AAAD-15A2-F440-AE0E-40C614AF5C9B}" destId="{30C40553-5C53-8843-BC12-58D5B6C6A903}" srcOrd="0" destOrd="0" presId="urn:microsoft.com/office/officeart/2005/8/layout/vList5"/>
    <dgm:cxn modelId="{1FF6740E-5FF6-CD41-A4EA-9F654E420205}" type="presOf" srcId="{CA64F67A-BF86-494D-8658-5AC4985B70B2}" destId="{E70E3799-8C07-744C-BD12-D7BF73D0AEF8}" srcOrd="0" destOrd="0" presId="urn:microsoft.com/office/officeart/2005/8/layout/vList5"/>
    <dgm:cxn modelId="{2FF11618-ABF0-C44A-A652-E26125A36119}" srcId="{CA64F67A-BF86-494D-8658-5AC4985B70B2}" destId="{0378DCF1-1008-034F-B07D-55AF05988EAC}" srcOrd="4" destOrd="0" parTransId="{0324148E-1DB9-5A47-BE07-CAA76B2B8F97}" sibTransId="{D9FFC2CE-1539-A549-B1D0-104FFC77366C}"/>
    <dgm:cxn modelId="{55AF4234-8B16-7240-ACD7-FF81CB4823CA}" type="presOf" srcId="{3B93116A-81DB-DF48-8A78-1B7EAF6F99E5}" destId="{BC2D1BA9-71B2-F04A-A9E1-4BCE2B007624}" srcOrd="0" destOrd="0" presId="urn:microsoft.com/office/officeart/2005/8/layout/vList5"/>
    <dgm:cxn modelId="{A111B94F-F088-EE4E-A5EF-37D517E18DE8}" type="presOf" srcId="{A6464463-EE49-2A4C-B87C-DC0BED6B01EA}" destId="{1103FC9D-04D1-E643-86C2-27292B9C999B}" srcOrd="0" destOrd="0" presId="urn:microsoft.com/office/officeart/2005/8/layout/vList5"/>
    <dgm:cxn modelId="{741A5A53-4805-F443-BF41-158266954E1E}" type="presOf" srcId="{0378DCF1-1008-034F-B07D-55AF05988EAC}" destId="{99D4AEF0-F599-014B-91B9-48108F29EFB0}" srcOrd="0" destOrd="0" presId="urn:microsoft.com/office/officeart/2005/8/layout/vList5"/>
    <dgm:cxn modelId="{31197A5C-5FAD-164D-8D72-C5F1EAFA49CB}" type="presOf" srcId="{0FE95D2E-043F-1D49-B795-63EC2C1E59FD}" destId="{9B6F96E2-F406-FE4F-A83B-22239DD65CDC}" srcOrd="0" destOrd="0" presId="urn:microsoft.com/office/officeart/2005/8/layout/vList5"/>
    <dgm:cxn modelId="{4ED0BB74-388F-6640-9776-47A62F80C809}" srcId="{CA64F67A-BF86-494D-8658-5AC4985B70B2}" destId="{9EDFCB6C-396A-7949-9512-CDCE23008EDA}" srcOrd="0" destOrd="0" parTransId="{759D425B-3DC6-EB45-8EB7-7E56B02FF8B3}" sibTransId="{084BBA25-E400-AC46-B1DA-46BB1214B924}"/>
    <dgm:cxn modelId="{2FA3517D-23E5-AF46-9807-E71A0580C6B2}" srcId="{CA64F67A-BF86-494D-8658-5AC4985B70B2}" destId="{A6464463-EE49-2A4C-B87C-DC0BED6B01EA}" srcOrd="2" destOrd="0" parTransId="{648DF18A-A007-EA45-8598-58CA20E7D9CE}" sibTransId="{3AB7873D-73F6-8543-BA96-3839D1CFDED8}"/>
    <dgm:cxn modelId="{68A94C81-E89D-DC40-A638-B5B708064153}" srcId="{CA64F67A-BF86-494D-8658-5AC4985B70B2}" destId="{1270AAAD-15A2-F440-AE0E-40C614AF5C9B}" srcOrd="5" destOrd="0" parTransId="{9B833E19-98BA-1049-B856-1D4DA324C210}" sibTransId="{4C4AB448-ABDF-4546-993F-E777EAE7817B}"/>
    <dgm:cxn modelId="{4A004F85-B813-7B41-B879-512179D9EF49}" type="presOf" srcId="{9EDFCB6C-396A-7949-9512-CDCE23008EDA}" destId="{D931EF13-F743-A24C-93EF-CFF82FC0219E}" srcOrd="0" destOrd="0" presId="urn:microsoft.com/office/officeart/2005/8/layout/vList5"/>
    <dgm:cxn modelId="{9AC2B3BE-3F06-F14E-B6A9-8719699D09DE}" srcId="{CA64F67A-BF86-494D-8658-5AC4985B70B2}" destId="{3B93116A-81DB-DF48-8A78-1B7EAF6F99E5}" srcOrd="3" destOrd="0" parTransId="{E6550028-B017-6F46-B32E-477D8C56F978}" sibTransId="{1A67D2B2-2F7D-614E-88C7-5F321241686A}"/>
    <dgm:cxn modelId="{AF9952F5-2695-4E4F-A29E-2AEBE774EE2E}" srcId="{CA64F67A-BF86-494D-8658-5AC4985B70B2}" destId="{0FE95D2E-043F-1D49-B795-63EC2C1E59FD}" srcOrd="1" destOrd="0" parTransId="{F54B0BB6-C193-3A49-BDA4-6A01113872D9}" sibTransId="{1883B674-4F67-F94E-8FCD-AAAB8B665AF7}"/>
    <dgm:cxn modelId="{62DDFA2E-C1E9-F047-8BDC-BE5AD088CF25}" type="presParOf" srcId="{E70E3799-8C07-744C-BD12-D7BF73D0AEF8}" destId="{39682470-4B7C-9244-8EDC-AA9B8BA8B853}" srcOrd="0" destOrd="0" presId="urn:microsoft.com/office/officeart/2005/8/layout/vList5"/>
    <dgm:cxn modelId="{83067E52-328A-8B4A-AF48-2A203DA3FD6F}" type="presParOf" srcId="{39682470-4B7C-9244-8EDC-AA9B8BA8B853}" destId="{D931EF13-F743-A24C-93EF-CFF82FC0219E}" srcOrd="0" destOrd="0" presId="urn:microsoft.com/office/officeart/2005/8/layout/vList5"/>
    <dgm:cxn modelId="{38A6302A-C0D9-E645-933B-8F23F062EF8E}" type="presParOf" srcId="{E70E3799-8C07-744C-BD12-D7BF73D0AEF8}" destId="{88FAC105-074B-8B43-8EBF-C32D778A5E41}" srcOrd="1" destOrd="0" presId="urn:microsoft.com/office/officeart/2005/8/layout/vList5"/>
    <dgm:cxn modelId="{59335733-5E4D-BD4C-8066-DA92F41FDFB0}" type="presParOf" srcId="{E70E3799-8C07-744C-BD12-D7BF73D0AEF8}" destId="{905B5E38-F3B4-4A4B-B9A6-99B7F2291EC8}" srcOrd="2" destOrd="0" presId="urn:microsoft.com/office/officeart/2005/8/layout/vList5"/>
    <dgm:cxn modelId="{0F64C99C-FEF4-8446-B7F3-A3AA5E6BBB36}" type="presParOf" srcId="{905B5E38-F3B4-4A4B-B9A6-99B7F2291EC8}" destId="{9B6F96E2-F406-FE4F-A83B-22239DD65CDC}" srcOrd="0" destOrd="0" presId="urn:microsoft.com/office/officeart/2005/8/layout/vList5"/>
    <dgm:cxn modelId="{B4CBD704-7714-1549-A1C8-3F413EE572BA}" type="presParOf" srcId="{E70E3799-8C07-744C-BD12-D7BF73D0AEF8}" destId="{4E744C35-D630-E146-A0A0-F10C67771274}" srcOrd="3" destOrd="0" presId="urn:microsoft.com/office/officeart/2005/8/layout/vList5"/>
    <dgm:cxn modelId="{7A5A1036-1036-DC40-950F-83A92FF02570}" type="presParOf" srcId="{E70E3799-8C07-744C-BD12-D7BF73D0AEF8}" destId="{41C31763-0DC5-F54C-BDBD-1D8AE984DCE5}" srcOrd="4" destOrd="0" presId="urn:microsoft.com/office/officeart/2005/8/layout/vList5"/>
    <dgm:cxn modelId="{2CDA80A9-DD30-524C-ACD8-19306245E4D3}" type="presParOf" srcId="{41C31763-0DC5-F54C-BDBD-1D8AE984DCE5}" destId="{1103FC9D-04D1-E643-86C2-27292B9C999B}" srcOrd="0" destOrd="0" presId="urn:microsoft.com/office/officeart/2005/8/layout/vList5"/>
    <dgm:cxn modelId="{69848E11-A617-FB42-B160-4972CC11977F}" type="presParOf" srcId="{E70E3799-8C07-744C-BD12-D7BF73D0AEF8}" destId="{B0C00678-F17A-444F-8F31-4558AD6CB030}" srcOrd="5" destOrd="0" presId="urn:microsoft.com/office/officeart/2005/8/layout/vList5"/>
    <dgm:cxn modelId="{16035501-ABD8-3D4A-827D-373CD81CBD92}" type="presParOf" srcId="{E70E3799-8C07-744C-BD12-D7BF73D0AEF8}" destId="{1ED0D27D-B3C9-F647-AAED-AF5E94D9D2D9}" srcOrd="6" destOrd="0" presId="urn:microsoft.com/office/officeart/2005/8/layout/vList5"/>
    <dgm:cxn modelId="{406FB0C2-7F21-9E41-B9C3-98BAD7D5CDE5}" type="presParOf" srcId="{1ED0D27D-B3C9-F647-AAED-AF5E94D9D2D9}" destId="{BC2D1BA9-71B2-F04A-A9E1-4BCE2B007624}" srcOrd="0" destOrd="0" presId="urn:microsoft.com/office/officeart/2005/8/layout/vList5"/>
    <dgm:cxn modelId="{C0D80280-20A7-F345-9EB2-606D7E4E3FC7}" type="presParOf" srcId="{E70E3799-8C07-744C-BD12-D7BF73D0AEF8}" destId="{54ECDAFE-4CE7-064A-A068-6A62FD67B4E8}" srcOrd="7" destOrd="0" presId="urn:microsoft.com/office/officeart/2005/8/layout/vList5"/>
    <dgm:cxn modelId="{86183C4C-0467-CA44-B32D-57CA4604F7A7}" type="presParOf" srcId="{E70E3799-8C07-744C-BD12-D7BF73D0AEF8}" destId="{A18CE96F-F5B9-2F46-9222-13CF99016FD8}" srcOrd="8" destOrd="0" presId="urn:microsoft.com/office/officeart/2005/8/layout/vList5"/>
    <dgm:cxn modelId="{DFC734C6-CF4E-A349-BBCC-057333693625}" type="presParOf" srcId="{A18CE96F-F5B9-2F46-9222-13CF99016FD8}" destId="{99D4AEF0-F599-014B-91B9-48108F29EFB0}" srcOrd="0" destOrd="0" presId="urn:microsoft.com/office/officeart/2005/8/layout/vList5"/>
    <dgm:cxn modelId="{AC7764EA-2E2F-D14B-8DC6-D0CF2E79A8A9}" type="presParOf" srcId="{E70E3799-8C07-744C-BD12-D7BF73D0AEF8}" destId="{368705E3-06E6-B449-8560-5B201D84FBDA}" srcOrd="9" destOrd="0" presId="urn:microsoft.com/office/officeart/2005/8/layout/vList5"/>
    <dgm:cxn modelId="{27D93E36-3F7F-524B-9940-EFCF738FC90C}" type="presParOf" srcId="{E70E3799-8C07-744C-BD12-D7BF73D0AEF8}" destId="{CC08CAB9-EBFC-4E46-A222-0B7808AC9039}" srcOrd="10" destOrd="0" presId="urn:microsoft.com/office/officeart/2005/8/layout/vList5"/>
    <dgm:cxn modelId="{A95CC7F8-3598-0943-836D-C16EC7B53FCA}" type="presParOf" srcId="{CC08CAB9-EBFC-4E46-A222-0B7808AC9039}" destId="{30C40553-5C53-8843-BC12-58D5B6C6A90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C93B89-1C42-0B43-9D90-D12C2936F97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962EE8-292E-E845-A663-161BB5076DA1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Spend money to save lives</a:t>
          </a:r>
          <a:endParaRPr lang="en-US" dirty="0">
            <a:latin typeface="Century Gothic" panose="020B0502020202020204" pitchFamily="34" charset="0"/>
          </a:endParaRPr>
        </a:p>
      </dgm:t>
    </dgm:pt>
    <dgm:pt modelId="{F8B29865-A482-5B4D-B522-251E76B5C91E}" type="parTrans" cxnId="{A7ECFBBA-BD7D-B243-9D50-59076614538F}">
      <dgm:prSet/>
      <dgm:spPr/>
      <dgm:t>
        <a:bodyPr/>
        <a:lstStyle/>
        <a:p>
          <a:endParaRPr lang="en-US"/>
        </a:p>
      </dgm:t>
    </dgm:pt>
    <dgm:pt modelId="{AB27E4D5-86FE-B748-9567-A6CDCF240647}" type="sibTrans" cxnId="{A7ECFBBA-BD7D-B243-9D50-59076614538F}">
      <dgm:prSet/>
      <dgm:spPr/>
      <dgm:t>
        <a:bodyPr/>
        <a:lstStyle/>
        <a:p>
          <a:endParaRPr lang="en-US"/>
        </a:p>
      </dgm:t>
    </dgm:pt>
    <dgm:pt modelId="{A4935DD3-C861-2F40-9295-4FAB0C95D865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Use evidence to guide spending </a:t>
          </a:r>
          <a:endParaRPr lang="en-US" dirty="0">
            <a:latin typeface="Century Gothic" panose="020B0502020202020204" pitchFamily="34" charset="0"/>
          </a:endParaRPr>
        </a:p>
      </dgm:t>
    </dgm:pt>
    <dgm:pt modelId="{DF3BD502-42F7-C146-9438-B98B9EE53F21}" type="parTrans" cxnId="{FDE84E80-F547-2743-A900-545EB64B9B99}">
      <dgm:prSet/>
      <dgm:spPr/>
      <dgm:t>
        <a:bodyPr/>
        <a:lstStyle/>
        <a:p>
          <a:endParaRPr lang="en-US"/>
        </a:p>
      </dgm:t>
    </dgm:pt>
    <dgm:pt modelId="{3223F0E6-FFEE-C14A-8A0B-979CB3D831EE}" type="sibTrans" cxnId="{FDE84E80-F547-2743-A900-545EB64B9B99}">
      <dgm:prSet/>
      <dgm:spPr/>
      <dgm:t>
        <a:bodyPr/>
        <a:lstStyle/>
        <a:p>
          <a:endParaRPr lang="en-US"/>
        </a:p>
      </dgm:t>
    </dgm:pt>
    <dgm:pt modelId="{6D263E3F-0605-0849-9AB7-E86B9F948FBC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Invest in youth prevention </a:t>
          </a:r>
          <a:endParaRPr lang="en-US" dirty="0">
            <a:latin typeface="Century Gothic" panose="020B0502020202020204" pitchFamily="34" charset="0"/>
          </a:endParaRPr>
        </a:p>
      </dgm:t>
    </dgm:pt>
    <dgm:pt modelId="{755B9873-2490-D74B-9A0E-7EF9768D373E}" type="parTrans" cxnId="{2B067703-B479-CB40-A9FF-9E1B09C4C369}">
      <dgm:prSet/>
      <dgm:spPr/>
      <dgm:t>
        <a:bodyPr/>
        <a:lstStyle/>
        <a:p>
          <a:endParaRPr lang="en-US"/>
        </a:p>
      </dgm:t>
    </dgm:pt>
    <dgm:pt modelId="{2E3804C8-294C-1048-90C7-4835BC624355}" type="sibTrans" cxnId="{2B067703-B479-CB40-A9FF-9E1B09C4C369}">
      <dgm:prSet/>
      <dgm:spPr/>
      <dgm:t>
        <a:bodyPr/>
        <a:lstStyle/>
        <a:p>
          <a:endParaRPr lang="en-US"/>
        </a:p>
      </dgm:t>
    </dgm:pt>
    <dgm:pt modelId="{05E7F816-328F-DB4A-BE8E-6E67951ECE6B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Focus on racial equity </a:t>
          </a:r>
          <a:endParaRPr lang="en-US" dirty="0">
            <a:latin typeface="Century Gothic" panose="020B0502020202020204" pitchFamily="34" charset="0"/>
          </a:endParaRPr>
        </a:p>
      </dgm:t>
    </dgm:pt>
    <dgm:pt modelId="{ACA503B9-9FC2-9243-AA67-29B32FF2125F}" type="parTrans" cxnId="{9AD494D5-7C3A-BE47-BE5B-36FEE85A9DC6}">
      <dgm:prSet/>
      <dgm:spPr/>
      <dgm:t>
        <a:bodyPr/>
        <a:lstStyle/>
        <a:p>
          <a:endParaRPr lang="en-US"/>
        </a:p>
      </dgm:t>
    </dgm:pt>
    <dgm:pt modelId="{CB578D39-84DE-D745-8DB3-442D4D78DEA9}" type="sibTrans" cxnId="{9AD494D5-7C3A-BE47-BE5B-36FEE85A9DC6}">
      <dgm:prSet/>
      <dgm:spPr/>
      <dgm:t>
        <a:bodyPr/>
        <a:lstStyle/>
        <a:p>
          <a:endParaRPr lang="en-US"/>
        </a:p>
      </dgm:t>
    </dgm:pt>
    <dgm:pt modelId="{43BB0EB6-73B3-454A-9CBC-04A7B1B04F16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Develop a fair and transparent process</a:t>
          </a:r>
          <a:endParaRPr lang="en-US" dirty="0">
            <a:latin typeface="Century Gothic" panose="020B0502020202020204" pitchFamily="34" charset="0"/>
          </a:endParaRPr>
        </a:p>
      </dgm:t>
    </dgm:pt>
    <dgm:pt modelId="{06BEAF59-9BA3-0647-AC41-686D826FFDFE}" type="parTrans" cxnId="{B14603D2-56E3-DC48-8F73-9547747BC361}">
      <dgm:prSet/>
      <dgm:spPr/>
      <dgm:t>
        <a:bodyPr/>
        <a:lstStyle/>
        <a:p>
          <a:endParaRPr lang="en-US"/>
        </a:p>
      </dgm:t>
    </dgm:pt>
    <dgm:pt modelId="{7B5189EB-C9AF-6B47-9793-899F0B74FC66}" type="sibTrans" cxnId="{B14603D2-56E3-DC48-8F73-9547747BC361}">
      <dgm:prSet/>
      <dgm:spPr/>
      <dgm:t>
        <a:bodyPr/>
        <a:lstStyle/>
        <a:p>
          <a:endParaRPr lang="en-US"/>
        </a:p>
      </dgm:t>
    </dgm:pt>
    <dgm:pt modelId="{47FFB122-1B52-7B40-82E5-E61952C55CDF}" type="pres">
      <dgm:prSet presAssocID="{FEC93B89-1C42-0B43-9D90-D12C2936F97E}" presName="Name0" presStyleCnt="0">
        <dgm:presLayoutVars>
          <dgm:dir/>
          <dgm:animLvl val="lvl"/>
          <dgm:resizeHandles val="exact"/>
        </dgm:presLayoutVars>
      </dgm:prSet>
      <dgm:spPr/>
    </dgm:pt>
    <dgm:pt modelId="{FF59F170-1577-4042-B371-BAC917130894}" type="pres">
      <dgm:prSet presAssocID="{A6962EE8-292E-E845-A663-161BB5076DA1}" presName="linNode" presStyleCnt="0"/>
      <dgm:spPr/>
    </dgm:pt>
    <dgm:pt modelId="{0A6EF4E4-8E97-7342-AC7E-C8AF3CD0D934}" type="pres">
      <dgm:prSet presAssocID="{A6962EE8-292E-E845-A663-161BB5076DA1}" presName="parentText" presStyleLbl="node1" presStyleIdx="0" presStyleCnt="5" custScaleX="181184">
        <dgm:presLayoutVars>
          <dgm:chMax val="1"/>
          <dgm:bulletEnabled val="1"/>
        </dgm:presLayoutVars>
      </dgm:prSet>
      <dgm:spPr/>
    </dgm:pt>
    <dgm:pt modelId="{76FAE004-51AF-8847-B649-F2E55554F8C2}" type="pres">
      <dgm:prSet presAssocID="{AB27E4D5-86FE-B748-9567-A6CDCF240647}" presName="sp" presStyleCnt="0"/>
      <dgm:spPr/>
    </dgm:pt>
    <dgm:pt modelId="{B4B18B55-4066-0640-A5E0-E28A175D67FA}" type="pres">
      <dgm:prSet presAssocID="{A4935DD3-C861-2F40-9295-4FAB0C95D865}" presName="linNode" presStyleCnt="0"/>
      <dgm:spPr/>
    </dgm:pt>
    <dgm:pt modelId="{9119C7D6-E9A0-2349-827D-A4AFB1AFD188}" type="pres">
      <dgm:prSet presAssocID="{A4935DD3-C861-2F40-9295-4FAB0C95D865}" presName="parentText" presStyleLbl="node1" presStyleIdx="1" presStyleCnt="5" custScaleX="181184">
        <dgm:presLayoutVars>
          <dgm:chMax val="1"/>
          <dgm:bulletEnabled val="1"/>
        </dgm:presLayoutVars>
      </dgm:prSet>
      <dgm:spPr/>
    </dgm:pt>
    <dgm:pt modelId="{93186FDB-FCAC-1A49-8F54-26D4E63A4D28}" type="pres">
      <dgm:prSet presAssocID="{3223F0E6-FFEE-C14A-8A0B-979CB3D831EE}" presName="sp" presStyleCnt="0"/>
      <dgm:spPr/>
    </dgm:pt>
    <dgm:pt modelId="{EF9290BE-C0DB-8B4D-9ABC-FA96E0D92D7C}" type="pres">
      <dgm:prSet presAssocID="{6D263E3F-0605-0849-9AB7-E86B9F948FBC}" presName="linNode" presStyleCnt="0"/>
      <dgm:spPr/>
    </dgm:pt>
    <dgm:pt modelId="{07C208B5-C16A-8541-A4EA-D91D86A0941D}" type="pres">
      <dgm:prSet presAssocID="{6D263E3F-0605-0849-9AB7-E86B9F948FBC}" presName="parentText" presStyleLbl="node1" presStyleIdx="2" presStyleCnt="5" custScaleX="181184">
        <dgm:presLayoutVars>
          <dgm:chMax val="1"/>
          <dgm:bulletEnabled val="1"/>
        </dgm:presLayoutVars>
      </dgm:prSet>
      <dgm:spPr/>
    </dgm:pt>
    <dgm:pt modelId="{152BB7A4-32DD-3342-A321-2FDD67604B50}" type="pres">
      <dgm:prSet presAssocID="{2E3804C8-294C-1048-90C7-4835BC624355}" presName="sp" presStyleCnt="0"/>
      <dgm:spPr/>
    </dgm:pt>
    <dgm:pt modelId="{7CB35B05-920F-2D49-B1A6-57FF533CA905}" type="pres">
      <dgm:prSet presAssocID="{05E7F816-328F-DB4A-BE8E-6E67951ECE6B}" presName="linNode" presStyleCnt="0"/>
      <dgm:spPr/>
    </dgm:pt>
    <dgm:pt modelId="{F605CE7E-F123-244C-A6AE-6CE2AC7FA6D6}" type="pres">
      <dgm:prSet presAssocID="{05E7F816-328F-DB4A-BE8E-6E67951ECE6B}" presName="parentText" presStyleLbl="node1" presStyleIdx="3" presStyleCnt="5" custScaleX="181184" custScaleY="100299">
        <dgm:presLayoutVars>
          <dgm:chMax val="1"/>
          <dgm:bulletEnabled val="1"/>
        </dgm:presLayoutVars>
      </dgm:prSet>
      <dgm:spPr/>
    </dgm:pt>
    <dgm:pt modelId="{BD9E840D-30FA-1744-A43D-59EF192D49E7}" type="pres">
      <dgm:prSet presAssocID="{CB578D39-84DE-D745-8DB3-442D4D78DEA9}" presName="sp" presStyleCnt="0"/>
      <dgm:spPr/>
    </dgm:pt>
    <dgm:pt modelId="{EDAAD6AE-806E-9645-A027-0E615EFE90C2}" type="pres">
      <dgm:prSet presAssocID="{43BB0EB6-73B3-454A-9CBC-04A7B1B04F16}" presName="linNode" presStyleCnt="0"/>
      <dgm:spPr/>
    </dgm:pt>
    <dgm:pt modelId="{241396B9-EA52-524D-960A-43A6E9822ABE}" type="pres">
      <dgm:prSet presAssocID="{43BB0EB6-73B3-454A-9CBC-04A7B1B04F16}" presName="parentText" presStyleLbl="node1" presStyleIdx="4" presStyleCnt="5" custScaleX="181184">
        <dgm:presLayoutVars>
          <dgm:chMax val="1"/>
          <dgm:bulletEnabled val="1"/>
        </dgm:presLayoutVars>
      </dgm:prSet>
      <dgm:spPr/>
    </dgm:pt>
  </dgm:ptLst>
  <dgm:cxnLst>
    <dgm:cxn modelId="{2B067703-B479-CB40-A9FF-9E1B09C4C369}" srcId="{FEC93B89-1C42-0B43-9D90-D12C2936F97E}" destId="{6D263E3F-0605-0849-9AB7-E86B9F948FBC}" srcOrd="2" destOrd="0" parTransId="{755B9873-2490-D74B-9A0E-7EF9768D373E}" sibTransId="{2E3804C8-294C-1048-90C7-4835BC624355}"/>
    <dgm:cxn modelId="{5ED0670F-0905-4640-819E-3F01A47A0B4F}" type="presOf" srcId="{43BB0EB6-73B3-454A-9CBC-04A7B1B04F16}" destId="{241396B9-EA52-524D-960A-43A6E9822ABE}" srcOrd="0" destOrd="0" presId="urn:microsoft.com/office/officeart/2005/8/layout/vList5"/>
    <dgm:cxn modelId="{5F7B8C32-4A6F-AF44-BD79-0BBD7676DAF1}" type="presOf" srcId="{A6962EE8-292E-E845-A663-161BB5076DA1}" destId="{0A6EF4E4-8E97-7342-AC7E-C8AF3CD0D934}" srcOrd="0" destOrd="0" presId="urn:microsoft.com/office/officeart/2005/8/layout/vList5"/>
    <dgm:cxn modelId="{63737B5B-CA92-A64A-9C52-254F653A3002}" type="presOf" srcId="{05E7F816-328F-DB4A-BE8E-6E67951ECE6B}" destId="{F605CE7E-F123-244C-A6AE-6CE2AC7FA6D6}" srcOrd="0" destOrd="0" presId="urn:microsoft.com/office/officeart/2005/8/layout/vList5"/>
    <dgm:cxn modelId="{E3911473-5637-8540-BE39-6431991718D1}" type="presOf" srcId="{A4935DD3-C861-2F40-9295-4FAB0C95D865}" destId="{9119C7D6-E9A0-2349-827D-A4AFB1AFD188}" srcOrd="0" destOrd="0" presId="urn:microsoft.com/office/officeart/2005/8/layout/vList5"/>
    <dgm:cxn modelId="{FDE84E80-F547-2743-A900-545EB64B9B99}" srcId="{FEC93B89-1C42-0B43-9D90-D12C2936F97E}" destId="{A4935DD3-C861-2F40-9295-4FAB0C95D865}" srcOrd="1" destOrd="0" parTransId="{DF3BD502-42F7-C146-9438-B98B9EE53F21}" sibTransId="{3223F0E6-FFEE-C14A-8A0B-979CB3D831EE}"/>
    <dgm:cxn modelId="{C3F99684-FBA2-F64E-828C-958D53D6024E}" type="presOf" srcId="{6D263E3F-0605-0849-9AB7-E86B9F948FBC}" destId="{07C208B5-C16A-8541-A4EA-D91D86A0941D}" srcOrd="0" destOrd="0" presId="urn:microsoft.com/office/officeart/2005/8/layout/vList5"/>
    <dgm:cxn modelId="{A7ECFBBA-BD7D-B243-9D50-59076614538F}" srcId="{FEC93B89-1C42-0B43-9D90-D12C2936F97E}" destId="{A6962EE8-292E-E845-A663-161BB5076DA1}" srcOrd="0" destOrd="0" parTransId="{F8B29865-A482-5B4D-B522-251E76B5C91E}" sibTransId="{AB27E4D5-86FE-B748-9567-A6CDCF240647}"/>
    <dgm:cxn modelId="{B14603D2-56E3-DC48-8F73-9547747BC361}" srcId="{FEC93B89-1C42-0B43-9D90-D12C2936F97E}" destId="{43BB0EB6-73B3-454A-9CBC-04A7B1B04F16}" srcOrd="4" destOrd="0" parTransId="{06BEAF59-9BA3-0647-AC41-686D826FFDFE}" sibTransId="{7B5189EB-C9AF-6B47-9793-899F0B74FC66}"/>
    <dgm:cxn modelId="{9AD494D5-7C3A-BE47-BE5B-36FEE85A9DC6}" srcId="{FEC93B89-1C42-0B43-9D90-D12C2936F97E}" destId="{05E7F816-328F-DB4A-BE8E-6E67951ECE6B}" srcOrd="3" destOrd="0" parTransId="{ACA503B9-9FC2-9243-AA67-29B32FF2125F}" sibTransId="{CB578D39-84DE-D745-8DB3-442D4D78DEA9}"/>
    <dgm:cxn modelId="{080632DF-8B0A-DC40-BD27-5DFB0F1A7188}" type="presOf" srcId="{FEC93B89-1C42-0B43-9D90-D12C2936F97E}" destId="{47FFB122-1B52-7B40-82E5-E61952C55CDF}" srcOrd="0" destOrd="0" presId="urn:microsoft.com/office/officeart/2005/8/layout/vList5"/>
    <dgm:cxn modelId="{BB1A796D-8345-DE47-94E1-DE5BB625D961}" type="presParOf" srcId="{47FFB122-1B52-7B40-82E5-E61952C55CDF}" destId="{FF59F170-1577-4042-B371-BAC917130894}" srcOrd="0" destOrd="0" presId="urn:microsoft.com/office/officeart/2005/8/layout/vList5"/>
    <dgm:cxn modelId="{B79CAEA3-8B22-0546-AC33-7DE0368B6E14}" type="presParOf" srcId="{FF59F170-1577-4042-B371-BAC917130894}" destId="{0A6EF4E4-8E97-7342-AC7E-C8AF3CD0D934}" srcOrd="0" destOrd="0" presId="urn:microsoft.com/office/officeart/2005/8/layout/vList5"/>
    <dgm:cxn modelId="{8B1B8683-D324-4848-B085-F86EFE0CC8F0}" type="presParOf" srcId="{47FFB122-1B52-7B40-82E5-E61952C55CDF}" destId="{76FAE004-51AF-8847-B649-F2E55554F8C2}" srcOrd="1" destOrd="0" presId="urn:microsoft.com/office/officeart/2005/8/layout/vList5"/>
    <dgm:cxn modelId="{EC428CC8-79A6-C04B-BBC5-B74AB3EAD911}" type="presParOf" srcId="{47FFB122-1B52-7B40-82E5-E61952C55CDF}" destId="{B4B18B55-4066-0640-A5E0-E28A175D67FA}" srcOrd="2" destOrd="0" presId="urn:microsoft.com/office/officeart/2005/8/layout/vList5"/>
    <dgm:cxn modelId="{22420F73-AE53-4048-8E84-8CEBF3FB8A6C}" type="presParOf" srcId="{B4B18B55-4066-0640-A5E0-E28A175D67FA}" destId="{9119C7D6-E9A0-2349-827D-A4AFB1AFD188}" srcOrd="0" destOrd="0" presId="urn:microsoft.com/office/officeart/2005/8/layout/vList5"/>
    <dgm:cxn modelId="{BB9955C9-2B2F-C647-BD48-5A516CDDFEF1}" type="presParOf" srcId="{47FFB122-1B52-7B40-82E5-E61952C55CDF}" destId="{93186FDB-FCAC-1A49-8F54-26D4E63A4D28}" srcOrd="3" destOrd="0" presId="urn:microsoft.com/office/officeart/2005/8/layout/vList5"/>
    <dgm:cxn modelId="{931419DC-7437-E04E-851C-0C905AF59E35}" type="presParOf" srcId="{47FFB122-1B52-7B40-82E5-E61952C55CDF}" destId="{EF9290BE-C0DB-8B4D-9ABC-FA96E0D92D7C}" srcOrd="4" destOrd="0" presId="urn:microsoft.com/office/officeart/2005/8/layout/vList5"/>
    <dgm:cxn modelId="{ECC1F4A3-32F5-4749-AE74-30C832D94008}" type="presParOf" srcId="{EF9290BE-C0DB-8B4D-9ABC-FA96E0D92D7C}" destId="{07C208B5-C16A-8541-A4EA-D91D86A0941D}" srcOrd="0" destOrd="0" presId="urn:microsoft.com/office/officeart/2005/8/layout/vList5"/>
    <dgm:cxn modelId="{2E5D852C-069C-4D42-A142-5E7F3B2B4243}" type="presParOf" srcId="{47FFB122-1B52-7B40-82E5-E61952C55CDF}" destId="{152BB7A4-32DD-3342-A321-2FDD67604B50}" srcOrd="5" destOrd="0" presId="urn:microsoft.com/office/officeart/2005/8/layout/vList5"/>
    <dgm:cxn modelId="{B646198C-B91D-1C44-A4BD-17BFE9A3CC2D}" type="presParOf" srcId="{47FFB122-1B52-7B40-82E5-E61952C55CDF}" destId="{7CB35B05-920F-2D49-B1A6-57FF533CA905}" srcOrd="6" destOrd="0" presId="urn:microsoft.com/office/officeart/2005/8/layout/vList5"/>
    <dgm:cxn modelId="{80D47B5D-A1CA-DE49-A23C-8AA981CC6925}" type="presParOf" srcId="{7CB35B05-920F-2D49-B1A6-57FF533CA905}" destId="{F605CE7E-F123-244C-A6AE-6CE2AC7FA6D6}" srcOrd="0" destOrd="0" presId="urn:microsoft.com/office/officeart/2005/8/layout/vList5"/>
    <dgm:cxn modelId="{3177FB16-0DFB-0843-9081-DC3BBAA69E11}" type="presParOf" srcId="{47FFB122-1B52-7B40-82E5-E61952C55CDF}" destId="{BD9E840D-30FA-1744-A43D-59EF192D49E7}" srcOrd="7" destOrd="0" presId="urn:microsoft.com/office/officeart/2005/8/layout/vList5"/>
    <dgm:cxn modelId="{6AC4C516-0A2D-634A-8505-3ED14A230B0D}" type="presParOf" srcId="{47FFB122-1B52-7B40-82E5-E61952C55CDF}" destId="{EDAAD6AE-806E-9645-A027-0E615EFE90C2}" srcOrd="8" destOrd="0" presId="urn:microsoft.com/office/officeart/2005/8/layout/vList5"/>
    <dgm:cxn modelId="{0BFD0ABB-1274-444E-A832-7F8686911B4F}" type="presParOf" srcId="{EDAAD6AE-806E-9645-A027-0E615EFE90C2}" destId="{241396B9-EA52-524D-960A-43A6E9822AB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7BFEE5-D4CE-1749-9D03-4BC01B4CEA9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1E17D0-9BD1-144D-8795-AAB81D5ED875}">
      <dgm:prSet custT="1"/>
      <dgm:spPr>
        <a:solidFill>
          <a:srgbClr val="005295"/>
        </a:solidFill>
      </dgm:spPr>
      <dgm:t>
        <a:bodyPr/>
        <a:lstStyle/>
        <a:p>
          <a:r>
            <a:rPr lang="en-US" sz="3000" b="0" i="0" dirty="0">
              <a:latin typeface="Century Gothic" panose="020B0502020202020204" pitchFamily="34" charset="0"/>
            </a:rPr>
            <a:t>What? </a:t>
          </a:r>
          <a:endParaRPr lang="en-US" sz="3000" dirty="0">
            <a:latin typeface="Century Gothic" panose="020B0502020202020204" pitchFamily="34" charset="0"/>
          </a:endParaRPr>
        </a:p>
      </dgm:t>
    </dgm:pt>
    <dgm:pt modelId="{078FFD24-BDEB-5847-9AEF-4F864AAA6D8F}" type="parTrans" cxnId="{FDE5BEE6-750D-0B41-8CE9-1856D3C53DCD}">
      <dgm:prSet/>
      <dgm:spPr/>
      <dgm:t>
        <a:bodyPr/>
        <a:lstStyle/>
        <a:p>
          <a:endParaRPr lang="en-US"/>
        </a:p>
      </dgm:t>
    </dgm:pt>
    <dgm:pt modelId="{8BA77D31-8E58-364F-B462-3402CC18888A}" type="sibTrans" cxnId="{FDE5BEE6-750D-0B41-8CE9-1856D3C53DCD}">
      <dgm:prSet/>
      <dgm:spPr/>
      <dgm:t>
        <a:bodyPr/>
        <a:lstStyle/>
        <a:p>
          <a:endParaRPr lang="en-US"/>
        </a:p>
      </dgm:t>
    </dgm:pt>
    <dgm:pt modelId="{AFA4C4B0-42CC-1640-A651-5EA3F7AD5D05}">
      <dgm:prSet/>
      <dgm:spPr/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Systematic process for identifying health needs and assets – which interventions save the most lives</a:t>
          </a:r>
          <a:endParaRPr lang="en-US" dirty="0">
            <a:latin typeface="Century Gothic" panose="020B0502020202020204" pitchFamily="34" charset="0"/>
          </a:endParaRPr>
        </a:p>
      </dgm:t>
    </dgm:pt>
    <dgm:pt modelId="{CB4BEACF-7193-3047-8A46-9E98CCBDE9CA}" type="parTrans" cxnId="{BBFF36CB-0B76-4440-81B5-8980B699774A}">
      <dgm:prSet/>
      <dgm:spPr/>
      <dgm:t>
        <a:bodyPr/>
        <a:lstStyle/>
        <a:p>
          <a:endParaRPr lang="en-US"/>
        </a:p>
      </dgm:t>
    </dgm:pt>
    <dgm:pt modelId="{BC359B2C-F4E5-9D46-974D-B47747C1EFF4}" type="sibTrans" cxnId="{BBFF36CB-0B76-4440-81B5-8980B699774A}">
      <dgm:prSet/>
      <dgm:spPr/>
      <dgm:t>
        <a:bodyPr/>
        <a:lstStyle/>
        <a:p>
          <a:endParaRPr lang="en-US"/>
        </a:p>
      </dgm:t>
    </dgm:pt>
    <dgm:pt modelId="{7029B406-8E44-E24C-8E73-DFAE7FA12798}">
      <dgm:prSet custT="1"/>
      <dgm:spPr>
        <a:solidFill>
          <a:srgbClr val="005295"/>
        </a:solidFill>
      </dgm:spPr>
      <dgm:t>
        <a:bodyPr/>
        <a:lstStyle/>
        <a:p>
          <a:r>
            <a:rPr lang="en-US" sz="3000" b="0" i="0" dirty="0">
              <a:latin typeface="Century Gothic" panose="020B0502020202020204" pitchFamily="34" charset="0"/>
            </a:rPr>
            <a:t>Who? </a:t>
          </a:r>
          <a:endParaRPr lang="en-US" sz="3000" dirty="0">
            <a:latin typeface="Century Gothic" panose="020B0502020202020204" pitchFamily="34" charset="0"/>
          </a:endParaRPr>
        </a:p>
      </dgm:t>
    </dgm:pt>
    <dgm:pt modelId="{71EB4A1B-42F6-9540-BF7E-88120F08FD33}" type="parTrans" cxnId="{2DC14582-795B-1248-B356-12157148F7C4}">
      <dgm:prSet/>
      <dgm:spPr/>
      <dgm:t>
        <a:bodyPr/>
        <a:lstStyle/>
        <a:p>
          <a:endParaRPr lang="en-US"/>
        </a:p>
      </dgm:t>
    </dgm:pt>
    <dgm:pt modelId="{601E3AEB-4484-C04E-841B-3F101C4D602E}" type="sibTrans" cxnId="{2DC14582-795B-1248-B356-12157148F7C4}">
      <dgm:prSet/>
      <dgm:spPr/>
      <dgm:t>
        <a:bodyPr/>
        <a:lstStyle/>
        <a:p>
          <a:endParaRPr lang="en-US"/>
        </a:p>
      </dgm:t>
    </dgm:pt>
    <dgm:pt modelId="{B5E47A5D-260F-BD48-96E8-F76797CE0294}">
      <dgm:prSet/>
      <dgm:spPr/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Often health department in partnership with other organizations</a:t>
          </a:r>
          <a:endParaRPr lang="en-US" dirty="0">
            <a:latin typeface="Century Gothic" panose="020B0502020202020204" pitchFamily="34" charset="0"/>
          </a:endParaRPr>
        </a:p>
      </dgm:t>
    </dgm:pt>
    <dgm:pt modelId="{35227811-FE71-AA4D-A2E3-E46309011D72}" type="parTrans" cxnId="{440D703B-BF71-C448-9B49-2479F1CEF912}">
      <dgm:prSet/>
      <dgm:spPr/>
      <dgm:t>
        <a:bodyPr/>
        <a:lstStyle/>
        <a:p>
          <a:endParaRPr lang="en-US"/>
        </a:p>
      </dgm:t>
    </dgm:pt>
    <dgm:pt modelId="{BE0A41F4-F3FC-DD4E-A461-B2968E1CDD33}" type="sibTrans" cxnId="{440D703B-BF71-C448-9B49-2479F1CEF912}">
      <dgm:prSet/>
      <dgm:spPr/>
      <dgm:t>
        <a:bodyPr/>
        <a:lstStyle/>
        <a:p>
          <a:endParaRPr lang="en-US"/>
        </a:p>
      </dgm:t>
    </dgm:pt>
    <dgm:pt modelId="{35D2DBE7-A551-BC4E-9BEA-9BD2B39206A8}">
      <dgm:prSet custT="1"/>
      <dgm:spPr>
        <a:solidFill>
          <a:srgbClr val="005295"/>
        </a:solidFill>
      </dgm:spPr>
      <dgm:t>
        <a:bodyPr/>
        <a:lstStyle/>
        <a:p>
          <a:r>
            <a:rPr lang="en-US" sz="3000" b="0" i="0" dirty="0">
              <a:latin typeface="Century Gothic" panose="020B0502020202020204" pitchFamily="34" charset="0"/>
            </a:rPr>
            <a:t>When? </a:t>
          </a:r>
          <a:endParaRPr lang="en-US" sz="3000" dirty="0">
            <a:latin typeface="Century Gothic" panose="020B0502020202020204" pitchFamily="34" charset="0"/>
          </a:endParaRPr>
        </a:p>
      </dgm:t>
    </dgm:pt>
    <dgm:pt modelId="{17D66A2D-EFF3-1B47-8304-6709A27F253B}" type="parTrans" cxnId="{0F8C88BA-6F59-9F4E-917A-6BFC393AC3A4}">
      <dgm:prSet/>
      <dgm:spPr/>
      <dgm:t>
        <a:bodyPr/>
        <a:lstStyle/>
        <a:p>
          <a:endParaRPr lang="en-US"/>
        </a:p>
      </dgm:t>
    </dgm:pt>
    <dgm:pt modelId="{3AB20588-56A6-9B49-9DAB-865AEBAA77B4}" type="sibTrans" cxnId="{0F8C88BA-6F59-9F4E-917A-6BFC393AC3A4}">
      <dgm:prSet/>
      <dgm:spPr/>
      <dgm:t>
        <a:bodyPr/>
        <a:lstStyle/>
        <a:p>
          <a:endParaRPr lang="en-US"/>
        </a:p>
      </dgm:t>
    </dgm:pt>
    <dgm:pt modelId="{48660AB3-1B0F-7C45-BF6E-9CD453F44A7D}">
      <dgm:prSet/>
      <dgm:spPr/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SAMSHA recommends conducting every three years</a:t>
          </a:r>
          <a:endParaRPr lang="en-US" dirty="0">
            <a:latin typeface="Century Gothic" panose="020B0502020202020204" pitchFamily="34" charset="0"/>
          </a:endParaRPr>
        </a:p>
      </dgm:t>
    </dgm:pt>
    <dgm:pt modelId="{4233C22B-F230-5742-A18C-B536B08E9A0A}" type="parTrans" cxnId="{AC8CB030-55C7-8446-A906-1F5A5CB815CE}">
      <dgm:prSet/>
      <dgm:spPr/>
      <dgm:t>
        <a:bodyPr/>
        <a:lstStyle/>
        <a:p>
          <a:endParaRPr lang="en-US"/>
        </a:p>
      </dgm:t>
    </dgm:pt>
    <dgm:pt modelId="{D2A6C940-5F77-9A4B-B270-DDD121D44C02}" type="sibTrans" cxnId="{AC8CB030-55C7-8446-A906-1F5A5CB815CE}">
      <dgm:prSet/>
      <dgm:spPr/>
      <dgm:t>
        <a:bodyPr/>
        <a:lstStyle/>
        <a:p>
          <a:endParaRPr lang="en-US"/>
        </a:p>
      </dgm:t>
    </dgm:pt>
    <dgm:pt modelId="{9D510E4C-A306-6542-8775-83402FD2B603}">
      <dgm:prSet custT="1"/>
      <dgm:spPr>
        <a:solidFill>
          <a:srgbClr val="005295"/>
        </a:solidFill>
      </dgm:spPr>
      <dgm:t>
        <a:bodyPr/>
        <a:lstStyle/>
        <a:p>
          <a:r>
            <a:rPr lang="en-US" sz="3000" b="0" i="0" dirty="0">
              <a:latin typeface="Century Gothic" panose="020B0502020202020204" pitchFamily="34" charset="0"/>
            </a:rPr>
            <a:t>Why? </a:t>
          </a:r>
          <a:endParaRPr lang="en-US" sz="3000" dirty="0">
            <a:latin typeface="Century Gothic" panose="020B0502020202020204" pitchFamily="34" charset="0"/>
          </a:endParaRPr>
        </a:p>
      </dgm:t>
    </dgm:pt>
    <dgm:pt modelId="{3F6CD2A6-254A-1E4F-AFDC-651FE75ECD35}" type="parTrans" cxnId="{B47AA4C5-8FBB-8146-82BB-6C96866EADC3}">
      <dgm:prSet/>
      <dgm:spPr/>
      <dgm:t>
        <a:bodyPr/>
        <a:lstStyle/>
        <a:p>
          <a:endParaRPr lang="en-US"/>
        </a:p>
      </dgm:t>
    </dgm:pt>
    <dgm:pt modelId="{B9876B49-ABC2-6F4A-824B-B74DEE1A729A}" type="sibTrans" cxnId="{B47AA4C5-8FBB-8146-82BB-6C96866EADC3}">
      <dgm:prSet/>
      <dgm:spPr/>
      <dgm:t>
        <a:bodyPr/>
        <a:lstStyle/>
        <a:p>
          <a:endParaRPr lang="en-US"/>
        </a:p>
      </dgm:t>
    </dgm:pt>
    <dgm:pt modelId="{52C0C6D0-7AEC-2C42-9846-40BA3A88A0EC}">
      <dgm:prSet/>
      <dgm:spPr/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To ensure settlement funds create a sustainable, long-term reduction in substance use disorder </a:t>
          </a:r>
          <a:endParaRPr lang="en-US" dirty="0">
            <a:latin typeface="Century Gothic" panose="020B0502020202020204" pitchFamily="34" charset="0"/>
          </a:endParaRPr>
        </a:p>
      </dgm:t>
    </dgm:pt>
    <dgm:pt modelId="{0D76975B-67E9-7E45-B4C8-462774CE62C4}" type="parTrans" cxnId="{17DA4099-DCB4-1245-9505-0658B321BDD3}">
      <dgm:prSet/>
      <dgm:spPr/>
      <dgm:t>
        <a:bodyPr/>
        <a:lstStyle/>
        <a:p>
          <a:endParaRPr lang="en-US"/>
        </a:p>
      </dgm:t>
    </dgm:pt>
    <dgm:pt modelId="{577988BF-E95A-7345-931D-A8E56F34CEC4}" type="sibTrans" cxnId="{17DA4099-DCB4-1245-9505-0658B321BDD3}">
      <dgm:prSet/>
      <dgm:spPr/>
      <dgm:t>
        <a:bodyPr/>
        <a:lstStyle/>
        <a:p>
          <a:endParaRPr lang="en-US"/>
        </a:p>
      </dgm:t>
    </dgm:pt>
    <dgm:pt modelId="{794499A9-C4B0-C647-AA22-56DE5EEE52A9}" type="pres">
      <dgm:prSet presAssocID="{887BFEE5-D4CE-1749-9D03-4BC01B4CEA90}" presName="Name0" presStyleCnt="0">
        <dgm:presLayoutVars>
          <dgm:dir/>
          <dgm:animLvl val="lvl"/>
          <dgm:resizeHandles val="exact"/>
        </dgm:presLayoutVars>
      </dgm:prSet>
      <dgm:spPr/>
    </dgm:pt>
    <dgm:pt modelId="{D665217A-7EFE-424C-8CDF-C4220D291768}" type="pres">
      <dgm:prSet presAssocID="{B41E17D0-9BD1-144D-8795-AAB81D5ED875}" presName="linNode" presStyleCnt="0"/>
      <dgm:spPr/>
    </dgm:pt>
    <dgm:pt modelId="{F3184F6F-90F7-2F47-AB22-763B0F7D6301}" type="pres">
      <dgm:prSet presAssocID="{B41E17D0-9BD1-144D-8795-AAB81D5ED875}" presName="parentText" presStyleLbl="node1" presStyleIdx="0" presStyleCnt="4" custScaleX="67186">
        <dgm:presLayoutVars>
          <dgm:chMax val="1"/>
          <dgm:bulletEnabled val="1"/>
        </dgm:presLayoutVars>
      </dgm:prSet>
      <dgm:spPr/>
    </dgm:pt>
    <dgm:pt modelId="{31371C58-9987-2145-AEC6-AD7C03BC90D1}" type="pres">
      <dgm:prSet presAssocID="{B41E17D0-9BD1-144D-8795-AAB81D5ED875}" presName="descendantText" presStyleLbl="alignAccFollowNode1" presStyleIdx="0" presStyleCnt="4" custScaleX="105817">
        <dgm:presLayoutVars>
          <dgm:bulletEnabled val="1"/>
        </dgm:presLayoutVars>
      </dgm:prSet>
      <dgm:spPr/>
    </dgm:pt>
    <dgm:pt modelId="{4B631796-16B4-D14E-9853-87324B890330}" type="pres">
      <dgm:prSet presAssocID="{8BA77D31-8E58-364F-B462-3402CC18888A}" presName="sp" presStyleCnt="0"/>
      <dgm:spPr/>
    </dgm:pt>
    <dgm:pt modelId="{74F7FFC5-9742-BE4D-9B27-682B295A8813}" type="pres">
      <dgm:prSet presAssocID="{7029B406-8E44-E24C-8E73-DFAE7FA12798}" presName="linNode" presStyleCnt="0"/>
      <dgm:spPr/>
    </dgm:pt>
    <dgm:pt modelId="{84DB02D3-EE6E-4642-901B-FF3C1A91BA39}" type="pres">
      <dgm:prSet presAssocID="{7029B406-8E44-E24C-8E73-DFAE7FA12798}" presName="parentText" presStyleLbl="node1" presStyleIdx="1" presStyleCnt="4" custScaleX="67222">
        <dgm:presLayoutVars>
          <dgm:chMax val="1"/>
          <dgm:bulletEnabled val="1"/>
        </dgm:presLayoutVars>
      </dgm:prSet>
      <dgm:spPr/>
    </dgm:pt>
    <dgm:pt modelId="{36E2DC44-B805-5941-81FF-530A1C2024D7}" type="pres">
      <dgm:prSet presAssocID="{7029B406-8E44-E24C-8E73-DFAE7FA12798}" presName="descendantText" presStyleLbl="alignAccFollowNode1" presStyleIdx="1" presStyleCnt="4" custScaleX="105508" custScaleY="99963">
        <dgm:presLayoutVars>
          <dgm:bulletEnabled val="1"/>
        </dgm:presLayoutVars>
      </dgm:prSet>
      <dgm:spPr/>
    </dgm:pt>
    <dgm:pt modelId="{003C4289-24E8-544A-B4D7-D544F118B8E8}" type="pres">
      <dgm:prSet presAssocID="{601E3AEB-4484-C04E-841B-3F101C4D602E}" presName="sp" presStyleCnt="0"/>
      <dgm:spPr/>
    </dgm:pt>
    <dgm:pt modelId="{05A21127-CCE3-874A-A064-D55FD0696F77}" type="pres">
      <dgm:prSet presAssocID="{35D2DBE7-A551-BC4E-9BEA-9BD2B39206A8}" presName="linNode" presStyleCnt="0"/>
      <dgm:spPr/>
    </dgm:pt>
    <dgm:pt modelId="{8B52A78B-FED4-1042-B77C-93CCD7F59DC1}" type="pres">
      <dgm:prSet presAssocID="{35D2DBE7-A551-BC4E-9BEA-9BD2B39206A8}" presName="parentText" presStyleLbl="node1" presStyleIdx="2" presStyleCnt="4" custScaleX="67222">
        <dgm:presLayoutVars>
          <dgm:chMax val="1"/>
          <dgm:bulletEnabled val="1"/>
        </dgm:presLayoutVars>
      </dgm:prSet>
      <dgm:spPr/>
    </dgm:pt>
    <dgm:pt modelId="{655F5AB1-FEAA-CE44-B769-0B660CAB9C9B}" type="pres">
      <dgm:prSet presAssocID="{35D2DBE7-A551-BC4E-9BEA-9BD2B39206A8}" presName="descendantText" presStyleLbl="alignAccFollowNode1" presStyleIdx="2" presStyleCnt="4" custScaleX="105680">
        <dgm:presLayoutVars>
          <dgm:bulletEnabled val="1"/>
        </dgm:presLayoutVars>
      </dgm:prSet>
      <dgm:spPr/>
    </dgm:pt>
    <dgm:pt modelId="{29A46A0D-95A8-D542-985E-A871085083C6}" type="pres">
      <dgm:prSet presAssocID="{3AB20588-56A6-9B49-9DAB-865AEBAA77B4}" presName="sp" presStyleCnt="0"/>
      <dgm:spPr/>
    </dgm:pt>
    <dgm:pt modelId="{2EAD5845-3A4B-DA4A-9456-C28266654E62}" type="pres">
      <dgm:prSet presAssocID="{9D510E4C-A306-6542-8775-83402FD2B603}" presName="linNode" presStyleCnt="0"/>
      <dgm:spPr/>
    </dgm:pt>
    <dgm:pt modelId="{FD804391-B02E-004F-B6AB-B43C77BF20E4}" type="pres">
      <dgm:prSet presAssocID="{9D510E4C-A306-6542-8775-83402FD2B603}" presName="parentText" presStyleLbl="node1" presStyleIdx="3" presStyleCnt="4" custScaleX="67222" custScaleY="99476">
        <dgm:presLayoutVars>
          <dgm:chMax val="1"/>
          <dgm:bulletEnabled val="1"/>
        </dgm:presLayoutVars>
      </dgm:prSet>
      <dgm:spPr/>
    </dgm:pt>
    <dgm:pt modelId="{1F0F1758-0211-2744-8852-3939C37E201D}" type="pres">
      <dgm:prSet presAssocID="{9D510E4C-A306-6542-8775-83402FD2B603}" presName="descendantText" presStyleLbl="alignAccFollowNode1" presStyleIdx="3" presStyleCnt="4" custScaleX="105859">
        <dgm:presLayoutVars>
          <dgm:bulletEnabled val="1"/>
        </dgm:presLayoutVars>
      </dgm:prSet>
      <dgm:spPr/>
    </dgm:pt>
  </dgm:ptLst>
  <dgm:cxnLst>
    <dgm:cxn modelId="{BEFBA709-1FB7-E74B-8F07-D20769AA1855}" type="presOf" srcId="{35D2DBE7-A551-BC4E-9BEA-9BD2B39206A8}" destId="{8B52A78B-FED4-1042-B77C-93CCD7F59DC1}" srcOrd="0" destOrd="0" presId="urn:microsoft.com/office/officeart/2005/8/layout/vList5"/>
    <dgm:cxn modelId="{44517F1C-A2F0-C942-BDF1-47B189B1196E}" type="presOf" srcId="{7029B406-8E44-E24C-8E73-DFAE7FA12798}" destId="{84DB02D3-EE6E-4642-901B-FF3C1A91BA39}" srcOrd="0" destOrd="0" presId="urn:microsoft.com/office/officeart/2005/8/layout/vList5"/>
    <dgm:cxn modelId="{AC8CB030-55C7-8446-A906-1F5A5CB815CE}" srcId="{35D2DBE7-A551-BC4E-9BEA-9BD2B39206A8}" destId="{48660AB3-1B0F-7C45-BF6E-9CD453F44A7D}" srcOrd="0" destOrd="0" parTransId="{4233C22B-F230-5742-A18C-B536B08E9A0A}" sibTransId="{D2A6C940-5F77-9A4B-B270-DDD121D44C02}"/>
    <dgm:cxn modelId="{8023C837-5EF8-1742-A870-7DDD7725284B}" type="presOf" srcId="{887BFEE5-D4CE-1749-9D03-4BC01B4CEA90}" destId="{794499A9-C4B0-C647-AA22-56DE5EEE52A9}" srcOrd="0" destOrd="0" presId="urn:microsoft.com/office/officeart/2005/8/layout/vList5"/>
    <dgm:cxn modelId="{440D703B-BF71-C448-9B49-2479F1CEF912}" srcId="{7029B406-8E44-E24C-8E73-DFAE7FA12798}" destId="{B5E47A5D-260F-BD48-96E8-F76797CE0294}" srcOrd="0" destOrd="0" parTransId="{35227811-FE71-AA4D-A2E3-E46309011D72}" sibTransId="{BE0A41F4-F3FC-DD4E-A461-B2968E1CDD33}"/>
    <dgm:cxn modelId="{C684B84A-B9C7-884A-A3C0-178965692426}" type="presOf" srcId="{B5E47A5D-260F-BD48-96E8-F76797CE0294}" destId="{36E2DC44-B805-5941-81FF-530A1C2024D7}" srcOrd="0" destOrd="0" presId="urn:microsoft.com/office/officeart/2005/8/layout/vList5"/>
    <dgm:cxn modelId="{DCE1DD76-0162-A342-8AF9-96E5288C4C9B}" type="presOf" srcId="{9D510E4C-A306-6542-8775-83402FD2B603}" destId="{FD804391-B02E-004F-B6AB-B43C77BF20E4}" srcOrd="0" destOrd="0" presId="urn:microsoft.com/office/officeart/2005/8/layout/vList5"/>
    <dgm:cxn modelId="{2DC14582-795B-1248-B356-12157148F7C4}" srcId="{887BFEE5-D4CE-1749-9D03-4BC01B4CEA90}" destId="{7029B406-8E44-E24C-8E73-DFAE7FA12798}" srcOrd="1" destOrd="0" parTransId="{71EB4A1B-42F6-9540-BF7E-88120F08FD33}" sibTransId="{601E3AEB-4484-C04E-841B-3F101C4D602E}"/>
    <dgm:cxn modelId="{60D15982-6B2C-094B-AEC4-C634BD57F4D0}" type="presOf" srcId="{B41E17D0-9BD1-144D-8795-AAB81D5ED875}" destId="{F3184F6F-90F7-2F47-AB22-763B0F7D6301}" srcOrd="0" destOrd="0" presId="urn:microsoft.com/office/officeart/2005/8/layout/vList5"/>
    <dgm:cxn modelId="{17DA4099-DCB4-1245-9505-0658B321BDD3}" srcId="{9D510E4C-A306-6542-8775-83402FD2B603}" destId="{52C0C6D0-7AEC-2C42-9846-40BA3A88A0EC}" srcOrd="0" destOrd="0" parTransId="{0D76975B-67E9-7E45-B4C8-462774CE62C4}" sibTransId="{577988BF-E95A-7345-931D-A8E56F34CEC4}"/>
    <dgm:cxn modelId="{588AF6A5-B943-454A-B809-AEB988681066}" type="presOf" srcId="{48660AB3-1B0F-7C45-BF6E-9CD453F44A7D}" destId="{655F5AB1-FEAA-CE44-B769-0B660CAB9C9B}" srcOrd="0" destOrd="0" presId="urn:microsoft.com/office/officeart/2005/8/layout/vList5"/>
    <dgm:cxn modelId="{0F8C88BA-6F59-9F4E-917A-6BFC393AC3A4}" srcId="{887BFEE5-D4CE-1749-9D03-4BC01B4CEA90}" destId="{35D2DBE7-A551-BC4E-9BEA-9BD2B39206A8}" srcOrd="2" destOrd="0" parTransId="{17D66A2D-EFF3-1B47-8304-6709A27F253B}" sibTransId="{3AB20588-56A6-9B49-9DAB-865AEBAA77B4}"/>
    <dgm:cxn modelId="{27D8C1BC-16E8-4F42-9530-C618DB538B4A}" type="presOf" srcId="{AFA4C4B0-42CC-1640-A651-5EA3F7AD5D05}" destId="{31371C58-9987-2145-AEC6-AD7C03BC90D1}" srcOrd="0" destOrd="0" presId="urn:microsoft.com/office/officeart/2005/8/layout/vList5"/>
    <dgm:cxn modelId="{B47AA4C5-8FBB-8146-82BB-6C96866EADC3}" srcId="{887BFEE5-D4CE-1749-9D03-4BC01B4CEA90}" destId="{9D510E4C-A306-6542-8775-83402FD2B603}" srcOrd="3" destOrd="0" parTransId="{3F6CD2A6-254A-1E4F-AFDC-651FE75ECD35}" sibTransId="{B9876B49-ABC2-6F4A-824B-B74DEE1A729A}"/>
    <dgm:cxn modelId="{BBFF36CB-0B76-4440-81B5-8980B699774A}" srcId="{B41E17D0-9BD1-144D-8795-AAB81D5ED875}" destId="{AFA4C4B0-42CC-1640-A651-5EA3F7AD5D05}" srcOrd="0" destOrd="0" parTransId="{CB4BEACF-7193-3047-8A46-9E98CCBDE9CA}" sibTransId="{BC359B2C-F4E5-9D46-974D-B47747C1EFF4}"/>
    <dgm:cxn modelId="{E3B6D0DE-CAF0-2642-BAD5-1F9512EE782E}" type="presOf" srcId="{52C0C6D0-7AEC-2C42-9846-40BA3A88A0EC}" destId="{1F0F1758-0211-2744-8852-3939C37E201D}" srcOrd="0" destOrd="0" presId="urn:microsoft.com/office/officeart/2005/8/layout/vList5"/>
    <dgm:cxn modelId="{FDE5BEE6-750D-0B41-8CE9-1856D3C53DCD}" srcId="{887BFEE5-D4CE-1749-9D03-4BC01B4CEA90}" destId="{B41E17D0-9BD1-144D-8795-AAB81D5ED875}" srcOrd="0" destOrd="0" parTransId="{078FFD24-BDEB-5847-9AEF-4F864AAA6D8F}" sibTransId="{8BA77D31-8E58-364F-B462-3402CC18888A}"/>
    <dgm:cxn modelId="{4818FD86-C89C-3645-AA22-E7CFAEC44C51}" type="presParOf" srcId="{794499A9-C4B0-C647-AA22-56DE5EEE52A9}" destId="{D665217A-7EFE-424C-8CDF-C4220D291768}" srcOrd="0" destOrd="0" presId="urn:microsoft.com/office/officeart/2005/8/layout/vList5"/>
    <dgm:cxn modelId="{2948F29C-C57F-D647-8670-2C4D9A6D866E}" type="presParOf" srcId="{D665217A-7EFE-424C-8CDF-C4220D291768}" destId="{F3184F6F-90F7-2F47-AB22-763B0F7D6301}" srcOrd="0" destOrd="0" presId="urn:microsoft.com/office/officeart/2005/8/layout/vList5"/>
    <dgm:cxn modelId="{2AC5F2A5-E0C7-0141-B934-E1E8B6F6B3F0}" type="presParOf" srcId="{D665217A-7EFE-424C-8CDF-C4220D291768}" destId="{31371C58-9987-2145-AEC6-AD7C03BC90D1}" srcOrd="1" destOrd="0" presId="urn:microsoft.com/office/officeart/2005/8/layout/vList5"/>
    <dgm:cxn modelId="{76F501DB-BB99-CE43-B504-87F59558AA60}" type="presParOf" srcId="{794499A9-C4B0-C647-AA22-56DE5EEE52A9}" destId="{4B631796-16B4-D14E-9853-87324B890330}" srcOrd="1" destOrd="0" presId="urn:microsoft.com/office/officeart/2005/8/layout/vList5"/>
    <dgm:cxn modelId="{71718039-AED4-A743-8101-1B8E2EA02DEC}" type="presParOf" srcId="{794499A9-C4B0-C647-AA22-56DE5EEE52A9}" destId="{74F7FFC5-9742-BE4D-9B27-682B295A8813}" srcOrd="2" destOrd="0" presId="urn:microsoft.com/office/officeart/2005/8/layout/vList5"/>
    <dgm:cxn modelId="{EEBD9DDF-2A8D-0E40-BEFB-F3CF4043341C}" type="presParOf" srcId="{74F7FFC5-9742-BE4D-9B27-682B295A8813}" destId="{84DB02D3-EE6E-4642-901B-FF3C1A91BA39}" srcOrd="0" destOrd="0" presId="urn:microsoft.com/office/officeart/2005/8/layout/vList5"/>
    <dgm:cxn modelId="{89C524E1-3089-814B-822B-1C05846783D3}" type="presParOf" srcId="{74F7FFC5-9742-BE4D-9B27-682B295A8813}" destId="{36E2DC44-B805-5941-81FF-530A1C2024D7}" srcOrd="1" destOrd="0" presId="urn:microsoft.com/office/officeart/2005/8/layout/vList5"/>
    <dgm:cxn modelId="{6925004A-BBA1-C64A-B5E9-3B90ED824EDD}" type="presParOf" srcId="{794499A9-C4B0-C647-AA22-56DE5EEE52A9}" destId="{003C4289-24E8-544A-B4D7-D544F118B8E8}" srcOrd="3" destOrd="0" presId="urn:microsoft.com/office/officeart/2005/8/layout/vList5"/>
    <dgm:cxn modelId="{E7F574DC-67D1-344E-81EA-E3F0E3931B0E}" type="presParOf" srcId="{794499A9-C4B0-C647-AA22-56DE5EEE52A9}" destId="{05A21127-CCE3-874A-A064-D55FD0696F77}" srcOrd="4" destOrd="0" presId="urn:microsoft.com/office/officeart/2005/8/layout/vList5"/>
    <dgm:cxn modelId="{D463791D-1903-164F-8E5C-9D95B6F7BF2B}" type="presParOf" srcId="{05A21127-CCE3-874A-A064-D55FD0696F77}" destId="{8B52A78B-FED4-1042-B77C-93CCD7F59DC1}" srcOrd="0" destOrd="0" presId="urn:microsoft.com/office/officeart/2005/8/layout/vList5"/>
    <dgm:cxn modelId="{1C257C96-983F-0744-80E4-4763EEA9AACE}" type="presParOf" srcId="{05A21127-CCE3-874A-A064-D55FD0696F77}" destId="{655F5AB1-FEAA-CE44-B769-0B660CAB9C9B}" srcOrd="1" destOrd="0" presId="urn:microsoft.com/office/officeart/2005/8/layout/vList5"/>
    <dgm:cxn modelId="{A09FD440-EB56-7643-BD19-4D2FD5C3C995}" type="presParOf" srcId="{794499A9-C4B0-C647-AA22-56DE5EEE52A9}" destId="{29A46A0D-95A8-D542-985E-A871085083C6}" srcOrd="5" destOrd="0" presId="urn:microsoft.com/office/officeart/2005/8/layout/vList5"/>
    <dgm:cxn modelId="{423485BF-389A-FC48-A189-16E8138BD32D}" type="presParOf" srcId="{794499A9-C4B0-C647-AA22-56DE5EEE52A9}" destId="{2EAD5845-3A4B-DA4A-9456-C28266654E62}" srcOrd="6" destOrd="0" presId="urn:microsoft.com/office/officeart/2005/8/layout/vList5"/>
    <dgm:cxn modelId="{4C47A00B-F89A-EB44-A598-B0CD3B169EE5}" type="presParOf" srcId="{2EAD5845-3A4B-DA4A-9456-C28266654E62}" destId="{FD804391-B02E-004F-B6AB-B43C77BF20E4}" srcOrd="0" destOrd="0" presId="urn:microsoft.com/office/officeart/2005/8/layout/vList5"/>
    <dgm:cxn modelId="{B78D1597-921A-6940-8DD2-EC8AA0D7291E}" type="presParOf" srcId="{2EAD5845-3A4B-DA4A-9456-C28266654E62}" destId="{1F0F1758-0211-2744-8852-3939C37E201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E31524-C5D1-654C-9BDB-370ACB927E2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44D8D-CCBA-6446-9749-3BD2426DB14F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Use funds to leverage funds</a:t>
          </a:r>
          <a:endParaRPr lang="en-US" dirty="0">
            <a:latin typeface="Century Gothic" panose="020B0502020202020204" pitchFamily="34" charset="0"/>
          </a:endParaRPr>
        </a:p>
      </dgm:t>
    </dgm:pt>
    <dgm:pt modelId="{CE6C20DC-8705-3A4D-8C0B-24C06FF2C175}" type="parTrans" cxnId="{43F06F01-70C3-AE41-9636-B77E26B76C6A}">
      <dgm:prSet/>
      <dgm:spPr/>
      <dgm:t>
        <a:bodyPr/>
        <a:lstStyle/>
        <a:p>
          <a:endParaRPr lang="en-US"/>
        </a:p>
      </dgm:t>
    </dgm:pt>
    <dgm:pt modelId="{1993DB96-A66C-B34F-A4AC-02AD0FE6653F}" type="sibTrans" cxnId="{43F06F01-70C3-AE41-9636-B77E26B76C6A}">
      <dgm:prSet/>
      <dgm:spPr/>
      <dgm:t>
        <a:bodyPr/>
        <a:lstStyle/>
        <a:p>
          <a:endParaRPr lang="en-US"/>
        </a:p>
      </dgm:t>
    </dgm:pt>
    <dgm:pt modelId="{73434A03-4D96-674F-B464-289285E6AFD0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Collaborate with other counties when possible</a:t>
          </a:r>
          <a:endParaRPr lang="en-US" dirty="0">
            <a:latin typeface="Century Gothic" panose="020B0502020202020204" pitchFamily="34" charset="0"/>
          </a:endParaRPr>
        </a:p>
      </dgm:t>
    </dgm:pt>
    <dgm:pt modelId="{A65DEFFE-EAE5-EF4E-8052-72413E793CC8}" type="parTrans" cxnId="{63CE92E0-0811-524D-A636-A605622F1536}">
      <dgm:prSet/>
      <dgm:spPr/>
      <dgm:t>
        <a:bodyPr/>
        <a:lstStyle/>
        <a:p>
          <a:endParaRPr lang="en-US"/>
        </a:p>
      </dgm:t>
    </dgm:pt>
    <dgm:pt modelId="{3EA890C4-6CD5-2947-AF51-5AF6CEA97CDF}" type="sibTrans" cxnId="{63CE92E0-0811-524D-A636-A605622F1536}">
      <dgm:prSet/>
      <dgm:spPr/>
      <dgm:t>
        <a:bodyPr/>
        <a:lstStyle/>
        <a:p>
          <a:endParaRPr lang="en-US"/>
        </a:p>
      </dgm:t>
    </dgm:pt>
    <dgm:pt modelId="{12790CE0-1931-F74C-B141-FBB29DDF355E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Evaluate programs</a:t>
          </a:r>
          <a:endParaRPr lang="en-US" dirty="0">
            <a:latin typeface="Century Gothic" panose="020B0502020202020204" pitchFamily="34" charset="0"/>
          </a:endParaRPr>
        </a:p>
      </dgm:t>
    </dgm:pt>
    <dgm:pt modelId="{CCAF41E1-B38F-A949-88CD-0AC0921F5C74}" type="parTrans" cxnId="{F7FFC3C4-69C4-C746-B637-2489194815C0}">
      <dgm:prSet/>
      <dgm:spPr/>
      <dgm:t>
        <a:bodyPr/>
        <a:lstStyle/>
        <a:p>
          <a:endParaRPr lang="en-US"/>
        </a:p>
      </dgm:t>
    </dgm:pt>
    <dgm:pt modelId="{49B11CB0-DCE0-4846-B957-5620672D96B6}" type="sibTrans" cxnId="{F7FFC3C4-69C4-C746-B637-2489194815C0}">
      <dgm:prSet/>
      <dgm:spPr/>
      <dgm:t>
        <a:bodyPr/>
        <a:lstStyle/>
        <a:p>
          <a:endParaRPr lang="en-US"/>
        </a:p>
      </dgm:t>
    </dgm:pt>
    <dgm:pt modelId="{D0FA9FC5-8597-A54E-AE53-345FE91BD1DB}">
      <dgm:prSet/>
      <dgm:spPr>
        <a:solidFill>
          <a:srgbClr val="005295"/>
        </a:solidFill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Transparency and talking to the public </a:t>
          </a:r>
          <a:endParaRPr lang="en-US" dirty="0">
            <a:latin typeface="Century Gothic" panose="020B0502020202020204" pitchFamily="34" charset="0"/>
          </a:endParaRPr>
        </a:p>
      </dgm:t>
    </dgm:pt>
    <dgm:pt modelId="{673507A9-8623-B44E-A076-82055C9D4EA5}" type="parTrans" cxnId="{2BA964D7-0AEC-9C42-892E-6595A8ACBAC0}">
      <dgm:prSet/>
      <dgm:spPr/>
      <dgm:t>
        <a:bodyPr/>
        <a:lstStyle/>
        <a:p>
          <a:endParaRPr lang="en-US"/>
        </a:p>
      </dgm:t>
    </dgm:pt>
    <dgm:pt modelId="{25389BA0-4296-B74C-8548-DD7AF6EAB67D}" type="sibTrans" cxnId="{2BA964D7-0AEC-9C42-892E-6595A8ACBAC0}">
      <dgm:prSet/>
      <dgm:spPr/>
      <dgm:t>
        <a:bodyPr/>
        <a:lstStyle/>
        <a:p>
          <a:endParaRPr lang="en-US"/>
        </a:p>
      </dgm:t>
    </dgm:pt>
    <dgm:pt modelId="{0DFCB522-DE51-5E48-8FB5-EFA3D7C50A3C}" type="pres">
      <dgm:prSet presAssocID="{A6E31524-C5D1-654C-9BDB-370ACB927E2C}" presName="Name0" presStyleCnt="0">
        <dgm:presLayoutVars>
          <dgm:dir/>
          <dgm:animLvl val="lvl"/>
          <dgm:resizeHandles val="exact"/>
        </dgm:presLayoutVars>
      </dgm:prSet>
      <dgm:spPr/>
    </dgm:pt>
    <dgm:pt modelId="{DC7FA5B3-92C3-A14E-81F3-1CA0CB880ADE}" type="pres">
      <dgm:prSet presAssocID="{65544D8D-CCBA-6446-9749-3BD2426DB14F}" presName="linNode" presStyleCnt="0"/>
      <dgm:spPr/>
    </dgm:pt>
    <dgm:pt modelId="{480770F2-AD82-6B42-9E26-7D43399945EE}" type="pres">
      <dgm:prSet presAssocID="{65544D8D-CCBA-6446-9749-3BD2426DB14F}" presName="parentText" presStyleLbl="node1" presStyleIdx="0" presStyleCnt="4" custScaleX="216751">
        <dgm:presLayoutVars>
          <dgm:chMax val="1"/>
          <dgm:bulletEnabled val="1"/>
        </dgm:presLayoutVars>
      </dgm:prSet>
      <dgm:spPr/>
    </dgm:pt>
    <dgm:pt modelId="{3726DBAC-1E12-CF4A-904C-39B755EEA3BD}" type="pres">
      <dgm:prSet presAssocID="{1993DB96-A66C-B34F-A4AC-02AD0FE6653F}" presName="sp" presStyleCnt="0"/>
      <dgm:spPr/>
    </dgm:pt>
    <dgm:pt modelId="{5CB07524-80CC-624B-A550-4FA214872975}" type="pres">
      <dgm:prSet presAssocID="{73434A03-4D96-674F-B464-289285E6AFD0}" presName="linNode" presStyleCnt="0"/>
      <dgm:spPr/>
    </dgm:pt>
    <dgm:pt modelId="{373B879C-131C-9F46-9CFC-B3A5373767CD}" type="pres">
      <dgm:prSet presAssocID="{73434A03-4D96-674F-B464-289285E6AFD0}" presName="parentText" presStyleLbl="node1" presStyleIdx="1" presStyleCnt="4" custScaleX="216729">
        <dgm:presLayoutVars>
          <dgm:chMax val="1"/>
          <dgm:bulletEnabled val="1"/>
        </dgm:presLayoutVars>
      </dgm:prSet>
      <dgm:spPr/>
    </dgm:pt>
    <dgm:pt modelId="{5D4A338B-B040-C445-AD99-17EA0685EAED}" type="pres">
      <dgm:prSet presAssocID="{3EA890C4-6CD5-2947-AF51-5AF6CEA97CDF}" presName="sp" presStyleCnt="0"/>
      <dgm:spPr/>
    </dgm:pt>
    <dgm:pt modelId="{1475498D-F717-0E4D-80B5-05335D5C9031}" type="pres">
      <dgm:prSet presAssocID="{12790CE0-1931-F74C-B141-FBB29DDF355E}" presName="linNode" presStyleCnt="0"/>
      <dgm:spPr/>
    </dgm:pt>
    <dgm:pt modelId="{281FC8BB-3DFE-FB4A-B1D5-B9B7C9BE0328}" type="pres">
      <dgm:prSet presAssocID="{12790CE0-1931-F74C-B141-FBB29DDF355E}" presName="parentText" presStyleLbl="node1" presStyleIdx="2" presStyleCnt="4" custScaleX="216751">
        <dgm:presLayoutVars>
          <dgm:chMax val="1"/>
          <dgm:bulletEnabled val="1"/>
        </dgm:presLayoutVars>
      </dgm:prSet>
      <dgm:spPr/>
    </dgm:pt>
    <dgm:pt modelId="{E2BE2DD0-F398-8841-8A58-8658FBFBF030}" type="pres">
      <dgm:prSet presAssocID="{49B11CB0-DCE0-4846-B957-5620672D96B6}" presName="sp" presStyleCnt="0"/>
      <dgm:spPr/>
    </dgm:pt>
    <dgm:pt modelId="{F030B4C3-D4BB-7F45-8D51-1FB95905C904}" type="pres">
      <dgm:prSet presAssocID="{D0FA9FC5-8597-A54E-AE53-345FE91BD1DB}" presName="linNode" presStyleCnt="0"/>
      <dgm:spPr/>
    </dgm:pt>
    <dgm:pt modelId="{38E03E8B-BFF5-B746-89D2-F6E3F8098139}" type="pres">
      <dgm:prSet presAssocID="{D0FA9FC5-8597-A54E-AE53-345FE91BD1DB}" presName="parentText" presStyleLbl="node1" presStyleIdx="3" presStyleCnt="4" custScaleX="216751">
        <dgm:presLayoutVars>
          <dgm:chMax val="1"/>
          <dgm:bulletEnabled val="1"/>
        </dgm:presLayoutVars>
      </dgm:prSet>
      <dgm:spPr/>
    </dgm:pt>
  </dgm:ptLst>
  <dgm:cxnLst>
    <dgm:cxn modelId="{43F06F01-70C3-AE41-9636-B77E26B76C6A}" srcId="{A6E31524-C5D1-654C-9BDB-370ACB927E2C}" destId="{65544D8D-CCBA-6446-9749-3BD2426DB14F}" srcOrd="0" destOrd="0" parTransId="{CE6C20DC-8705-3A4D-8C0B-24C06FF2C175}" sibTransId="{1993DB96-A66C-B34F-A4AC-02AD0FE6653F}"/>
    <dgm:cxn modelId="{275C8017-0B3C-8043-A681-C8FEA46B1AA0}" type="presOf" srcId="{A6E31524-C5D1-654C-9BDB-370ACB927E2C}" destId="{0DFCB522-DE51-5E48-8FB5-EFA3D7C50A3C}" srcOrd="0" destOrd="0" presId="urn:microsoft.com/office/officeart/2005/8/layout/vList5"/>
    <dgm:cxn modelId="{88398A66-9B6C-7B43-90BD-89AD5489A85D}" type="presOf" srcId="{12790CE0-1931-F74C-B141-FBB29DDF355E}" destId="{281FC8BB-3DFE-FB4A-B1D5-B9B7C9BE0328}" srcOrd="0" destOrd="0" presId="urn:microsoft.com/office/officeart/2005/8/layout/vList5"/>
    <dgm:cxn modelId="{9A6E0668-9865-FD4A-B99B-374784F0EFA7}" type="presOf" srcId="{65544D8D-CCBA-6446-9749-3BD2426DB14F}" destId="{480770F2-AD82-6B42-9E26-7D43399945EE}" srcOrd="0" destOrd="0" presId="urn:microsoft.com/office/officeart/2005/8/layout/vList5"/>
    <dgm:cxn modelId="{975C2C79-4CC6-FC4D-BA48-B044BEC0A42C}" type="presOf" srcId="{D0FA9FC5-8597-A54E-AE53-345FE91BD1DB}" destId="{38E03E8B-BFF5-B746-89D2-F6E3F8098139}" srcOrd="0" destOrd="0" presId="urn:microsoft.com/office/officeart/2005/8/layout/vList5"/>
    <dgm:cxn modelId="{F7FFC3C4-69C4-C746-B637-2489194815C0}" srcId="{A6E31524-C5D1-654C-9BDB-370ACB927E2C}" destId="{12790CE0-1931-F74C-B141-FBB29DDF355E}" srcOrd="2" destOrd="0" parTransId="{CCAF41E1-B38F-A949-88CD-0AC0921F5C74}" sibTransId="{49B11CB0-DCE0-4846-B957-5620672D96B6}"/>
    <dgm:cxn modelId="{2BA964D7-0AEC-9C42-892E-6595A8ACBAC0}" srcId="{A6E31524-C5D1-654C-9BDB-370ACB927E2C}" destId="{D0FA9FC5-8597-A54E-AE53-345FE91BD1DB}" srcOrd="3" destOrd="0" parTransId="{673507A9-8623-B44E-A076-82055C9D4EA5}" sibTransId="{25389BA0-4296-B74C-8548-DD7AF6EAB67D}"/>
    <dgm:cxn modelId="{63CE92E0-0811-524D-A636-A605622F1536}" srcId="{A6E31524-C5D1-654C-9BDB-370ACB927E2C}" destId="{73434A03-4D96-674F-B464-289285E6AFD0}" srcOrd="1" destOrd="0" parTransId="{A65DEFFE-EAE5-EF4E-8052-72413E793CC8}" sibTransId="{3EA890C4-6CD5-2947-AF51-5AF6CEA97CDF}"/>
    <dgm:cxn modelId="{06FF67FD-7269-D34F-8407-C8FDBBAB2D9F}" type="presOf" srcId="{73434A03-4D96-674F-B464-289285E6AFD0}" destId="{373B879C-131C-9F46-9CFC-B3A5373767CD}" srcOrd="0" destOrd="0" presId="urn:microsoft.com/office/officeart/2005/8/layout/vList5"/>
    <dgm:cxn modelId="{8A40B323-99F5-8347-95D7-51B2DBF31BE6}" type="presParOf" srcId="{0DFCB522-DE51-5E48-8FB5-EFA3D7C50A3C}" destId="{DC7FA5B3-92C3-A14E-81F3-1CA0CB880ADE}" srcOrd="0" destOrd="0" presId="urn:microsoft.com/office/officeart/2005/8/layout/vList5"/>
    <dgm:cxn modelId="{89534A12-4AC9-B84F-A27B-B358D89AC05A}" type="presParOf" srcId="{DC7FA5B3-92C3-A14E-81F3-1CA0CB880ADE}" destId="{480770F2-AD82-6B42-9E26-7D43399945EE}" srcOrd="0" destOrd="0" presId="urn:microsoft.com/office/officeart/2005/8/layout/vList5"/>
    <dgm:cxn modelId="{1719B869-4BF6-AF4B-9F77-DAE3A33B636C}" type="presParOf" srcId="{0DFCB522-DE51-5E48-8FB5-EFA3D7C50A3C}" destId="{3726DBAC-1E12-CF4A-904C-39B755EEA3BD}" srcOrd="1" destOrd="0" presId="urn:microsoft.com/office/officeart/2005/8/layout/vList5"/>
    <dgm:cxn modelId="{023D6E0C-B4B1-924A-97BB-A4595B9EF809}" type="presParOf" srcId="{0DFCB522-DE51-5E48-8FB5-EFA3D7C50A3C}" destId="{5CB07524-80CC-624B-A550-4FA214872975}" srcOrd="2" destOrd="0" presId="urn:microsoft.com/office/officeart/2005/8/layout/vList5"/>
    <dgm:cxn modelId="{E1DF9E1D-E73D-FE4E-89E1-CC45DE07DC1D}" type="presParOf" srcId="{5CB07524-80CC-624B-A550-4FA214872975}" destId="{373B879C-131C-9F46-9CFC-B3A5373767CD}" srcOrd="0" destOrd="0" presId="urn:microsoft.com/office/officeart/2005/8/layout/vList5"/>
    <dgm:cxn modelId="{4659097C-73AA-1041-93A2-2514106A05EE}" type="presParOf" srcId="{0DFCB522-DE51-5E48-8FB5-EFA3D7C50A3C}" destId="{5D4A338B-B040-C445-AD99-17EA0685EAED}" srcOrd="3" destOrd="0" presId="urn:microsoft.com/office/officeart/2005/8/layout/vList5"/>
    <dgm:cxn modelId="{D825DA0F-7BF0-5C4B-A1B1-A961EFB9C5E7}" type="presParOf" srcId="{0DFCB522-DE51-5E48-8FB5-EFA3D7C50A3C}" destId="{1475498D-F717-0E4D-80B5-05335D5C9031}" srcOrd="4" destOrd="0" presId="urn:microsoft.com/office/officeart/2005/8/layout/vList5"/>
    <dgm:cxn modelId="{2E82D1D8-1956-3041-BA0C-5365CE10C1E4}" type="presParOf" srcId="{1475498D-F717-0E4D-80B5-05335D5C9031}" destId="{281FC8BB-3DFE-FB4A-B1D5-B9B7C9BE0328}" srcOrd="0" destOrd="0" presId="urn:microsoft.com/office/officeart/2005/8/layout/vList5"/>
    <dgm:cxn modelId="{7C88AE1F-E902-604C-A978-F2592790AD2D}" type="presParOf" srcId="{0DFCB522-DE51-5E48-8FB5-EFA3D7C50A3C}" destId="{E2BE2DD0-F398-8841-8A58-8658FBFBF030}" srcOrd="5" destOrd="0" presId="urn:microsoft.com/office/officeart/2005/8/layout/vList5"/>
    <dgm:cxn modelId="{5FE685EA-9374-614B-9F58-4CED9632CF3A}" type="presParOf" srcId="{0DFCB522-DE51-5E48-8FB5-EFA3D7C50A3C}" destId="{F030B4C3-D4BB-7F45-8D51-1FB95905C904}" srcOrd="6" destOrd="0" presId="urn:microsoft.com/office/officeart/2005/8/layout/vList5"/>
    <dgm:cxn modelId="{48943059-2DFC-994D-8853-454877E52CA4}" type="presParOf" srcId="{F030B4C3-D4BB-7F45-8D51-1FB95905C904}" destId="{38E03E8B-BFF5-B746-89D2-F6E3F809813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AC559-61D4-554E-8203-69568A2245D3}">
      <dsp:nvSpPr>
        <dsp:cNvPr id="0" name=""/>
        <dsp:cNvSpPr/>
      </dsp:nvSpPr>
      <dsp:spPr>
        <a:xfrm>
          <a:off x="3728720" y="1792914"/>
          <a:ext cx="2638096" cy="457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925"/>
              </a:lnTo>
              <a:lnTo>
                <a:pt x="2638096" y="228925"/>
              </a:lnTo>
              <a:lnTo>
                <a:pt x="2638096" y="45785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629D3-C5D7-5F48-A25A-2B5A4AD32744}">
      <dsp:nvSpPr>
        <dsp:cNvPr id="0" name=""/>
        <dsp:cNvSpPr/>
      </dsp:nvSpPr>
      <dsp:spPr>
        <a:xfrm>
          <a:off x="3683000" y="1792914"/>
          <a:ext cx="91440" cy="4578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85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36024-2F1E-4540-8E1E-33A940F2E4A8}">
      <dsp:nvSpPr>
        <dsp:cNvPr id="0" name=""/>
        <dsp:cNvSpPr/>
      </dsp:nvSpPr>
      <dsp:spPr>
        <a:xfrm>
          <a:off x="1090623" y="1792914"/>
          <a:ext cx="2638096" cy="457851"/>
        </a:xfrm>
        <a:custGeom>
          <a:avLst/>
          <a:gdLst/>
          <a:ahLst/>
          <a:cxnLst/>
          <a:rect l="0" t="0" r="0" b="0"/>
          <a:pathLst>
            <a:path>
              <a:moveTo>
                <a:pt x="2638096" y="0"/>
              </a:moveTo>
              <a:lnTo>
                <a:pt x="2638096" y="228925"/>
              </a:lnTo>
              <a:lnTo>
                <a:pt x="0" y="228925"/>
              </a:lnTo>
              <a:lnTo>
                <a:pt x="0" y="45785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3AFA1-6786-AA41-9E47-1F4E6E57F19B}">
      <dsp:nvSpPr>
        <dsp:cNvPr id="0" name=""/>
        <dsp:cNvSpPr/>
      </dsp:nvSpPr>
      <dsp:spPr>
        <a:xfrm>
          <a:off x="2638597" y="702791"/>
          <a:ext cx="2180245" cy="1090122"/>
        </a:xfrm>
        <a:prstGeom prst="rect">
          <a:avLst/>
        </a:prstGeom>
        <a:solidFill>
          <a:srgbClr val="00529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i="0" kern="1200" dirty="0">
              <a:latin typeface="Century Gothic" panose="020B0502020202020204" pitchFamily="34" charset="0"/>
              <a:cs typeface="Al Nile" pitchFamily="2" charset="-78"/>
            </a:rPr>
            <a:t>Total</a:t>
          </a:r>
        </a:p>
      </dsp:txBody>
      <dsp:txXfrm>
        <a:off x="2638597" y="702791"/>
        <a:ext cx="2180245" cy="1090122"/>
      </dsp:txXfrm>
    </dsp:sp>
    <dsp:sp modelId="{C391D678-41AE-E94D-95C7-77697D15AD61}">
      <dsp:nvSpPr>
        <dsp:cNvPr id="0" name=""/>
        <dsp:cNvSpPr/>
      </dsp:nvSpPr>
      <dsp:spPr>
        <a:xfrm>
          <a:off x="500" y="2250765"/>
          <a:ext cx="2180245" cy="1090122"/>
        </a:xfrm>
        <a:prstGeom prst="rect">
          <a:avLst/>
        </a:prstGeom>
        <a:solidFill>
          <a:srgbClr val="00529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entury Gothic" panose="020B0502020202020204" pitchFamily="34" charset="0"/>
            </a:rPr>
            <a:t>State Fund  15%</a:t>
          </a:r>
        </a:p>
      </dsp:txBody>
      <dsp:txXfrm>
        <a:off x="500" y="2250765"/>
        <a:ext cx="2180245" cy="1090122"/>
      </dsp:txXfrm>
    </dsp:sp>
    <dsp:sp modelId="{6241BB0F-CDA5-6041-84E3-959506F61CC9}">
      <dsp:nvSpPr>
        <dsp:cNvPr id="0" name=""/>
        <dsp:cNvSpPr/>
      </dsp:nvSpPr>
      <dsp:spPr>
        <a:xfrm>
          <a:off x="2638597" y="2250765"/>
          <a:ext cx="2180245" cy="1090122"/>
        </a:xfrm>
        <a:prstGeom prst="rect">
          <a:avLst/>
        </a:prstGeom>
        <a:solidFill>
          <a:srgbClr val="00529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entury Gothic" panose="020B0502020202020204" pitchFamily="34" charset="0"/>
            </a:rPr>
            <a:t>Subdivision Fund – 15% </a:t>
          </a:r>
        </a:p>
      </dsp:txBody>
      <dsp:txXfrm>
        <a:off x="2638597" y="2250765"/>
        <a:ext cx="2180245" cy="1090122"/>
      </dsp:txXfrm>
    </dsp:sp>
    <dsp:sp modelId="{F95ED18E-30B1-A640-81A8-51ABAEC783AB}">
      <dsp:nvSpPr>
        <dsp:cNvPr id="0" name=""/>
        <dsp:cNvSpPr/>
      </dsp:nvSpPr>
      <dsp:spPr>
        <a:xfrm>
          <a:off x="5276694" y="2250765"/>
          <a:ext cx="2180245" cy="1090122"/>
        </a:xfrm>
        <a:prstGeom prst="rect">
          <a:avLst/>
        </a:prstGeom>
        <a:solidFill>
          <a:srgbClr val="00529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entury Gothic" panose="020B0502020202020204" pitchFamily="34" charset="0"/>
            </a:rPr>
            <a:t>Abatement Fund – 70%</a:t>
          </a:r>
        </a:p>
      </dsp:txBody>
      <dsp:txXfrm>
        <a:off x="5276694" y="2250765"/>
        <a:ext cx="2180245" cy="10901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1FCB3-3D74-BD4D-9170-7F4B1435D450}">
      <dsp:nvSpPr>
        <dsp:cNvPr id="0" name=""/>
        <dsp:cNvSpPr/>
      </dsp:nvSpPr>
      <dsp:spPr>
        <a:xfrm>
          <a:off x="1767644" y="1611"/>
          <a:ext cx="5605285" cy="704740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Century Gothic" panose="020B0502020202020204" pitchFamily="34" charset="0"/>
            </a:rPr>
            <a:t>Plans for opioid settlement funds</a:t>
          </a:r>
          <a:endParaRPr lang="en-US" sz="2100" kern="1200" dirty="0">
            <a:latin typeface="Century Gothic" panose="020B0502020202020204" pitchFamily="34" charset="0"/>
          </a:endParaRPr>
        </a:p>
      </dsp:txBody>
      <dsp:txXfrm>
        <a:off x="1802047" y="36014"/>
        <a:ext cx="5536479" cy="635934"/>
      </dsp:txXfrm>
    </dsp:sp>
    <dsp:sp modelId="{5791DEEE-5CF1-1C4E-81BC-8A5D5ED45155}">
      <dsp:nvSpPr>
        <dsp:cNvPr id="0" name=""/>
        <dsp:cNvSpPr/>
      </dsp:nvSpPr>
      <dsp:spPr>
        <a:xfrm>
          <a:off x="1767644" y="741589"/>
          <a:ext cx="5605285" cy="704740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latin typeface="Century Gothic" panose="020B0502020202020204" pitchFamily="34" charset="0"/>
            </a:rPr>
            <a:t>Program implementation </a:t>
          </a:r>
          <a:endParaRPr lang="en-US" sz="2100" kern="1200" dirty="0">
            <a:latin typeface="Century Gothic" panose="020B0502020202020204" pitchFamily="34" charset="0"/>
          </a:endParaRPr>
        </a:p>
      </dsp:txBody>
      <dsp:txXfrm>
        <a:off x="1802047" y="775992"/>
        <a:ext cx="5536479" cy="635934"/>
      </dsp:txXfrm>
    </dsp:sp>
    <dsp:sp modelId="{EC763C0E-5A52-3A4A-9F40-83608ABAE5DB}">
      <dsp:nvSpPr>
        <dsp:cNvPr id="0" name=""/>
        <dsp:cNvSpPr/>
      </dsp:nvSpPr>
      <dsp:spPr>
        <a:xfrm>
          <a:off x="1767644" y="1481566"/>
          <a:ext cx="5604430" cy="704740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Education for community stakeholders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802047" y="1515969"/>
        <a:ext cx="5535624" cy="635934"/>
      </dsp:txXfrm>
    </dsp:sp>
    <dsp:sp modelId="{CDC5CC02-B93E-CA4E-AB5D-1575C2F25E75}">
      <dsp:nvSpPr>
        <dsp:cNvPr id="0" name=""/>
        <dsp:cNvSpPr/>
      </dsp:nvSpPr>
      <dsp:spPr>
        <a:xfrm>
          <a:off x="1767644" y="2221544"/>
          <a:ext cx="5605285" cy="704740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Century Gothic" panose="020B0502020202020204" pitchFamily="34" charset="0"/>
            </a:rPr>
            <a:t>Grant writing and management </a:t>
          </a:r>
          <a:endParaRPr lang="en-US" sz="1900" kern="1200" dirty="0">
            <a:latin typeface="Century Gothic" panose="020B0502020202020204" pitchFamily="34" charset="0"/>
          </a:endParaRPr>
        </a:p>
      </dsp:txBody>
      <dsp:txXfrm>
        <a:off x="1802047" y="2255947"/>
        <a:ext cx="5536479" cy="635934"/>
      </dsp:txXfrm>
    </dsp:sp>
    <dsp:sp modelId="{F5E0A068-94A4-F04C-939A-FF37164C4723}">
      <dsp:nvSpPr>
        <dsp:cNvPr id="0" name=""/>
        <dsp:cNvSpPr/>
      </dsp:nvSpPr>
      <dsp:spPr>
        <a:xfrm>
          <a:off x="1767644" y="2961521"/>
          <a:ext cx="5605285" cy="704740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Century Gothic" panose="020B0502020202020204" pitchFamily="34" charset="0"/>
            </a:rPr>
            <a:t>Program evaluation </a:t>
          </a:r>
          <a:endParaRPr lang="en-US" sz="1900" kern="1200" dirty="0">
            <a:latin typeface="Century Gothic" panose="020B0502020202020204" pitchFamily="34" charset="0"/>
          </a:endParaRPr>
        </a:p>
      </dsp:txBody>
      <dsp:txXfrm>
        <a:off x="1802047" y="2995924"/>
        <a:ext cx="5536479" cy="635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36848-89E7-2B4F-BC7E-2B403F0FC3B0}">
      <dsp:nvSpPr>
        <dsp:cNvPr id="0" name=""/>
        <dsp:cNvSpPr/>
      </dsp:nvSpPr>
      <dsp:spPr>
        <a:xfrm>
          <a:off x="3620" y="127513"/>
          <a:ext cx="3004758" cy="428159"/>
        </a:xfrm>
        <a:prstGeom prst="rect">
          <a:avLst/>
        </a:prstGeom>
        <a:solidFill>
          <a:srgbClr val="005295"/>
        </a:solidFill>
        <a:ln w="6350" cap="flat" cmpd="sng" algn="ctr">
          <a:solidFill>
            <a:srgbClr val="92989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91440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rgbClr val="F6F6F6"/>
              </a:solidFill>
              <a:latin typeface="Century Gothic" panose="020B0502020202020204" pitchFamily="34" charset="0"/>
              <a:cs typeface="Gotham Bold" pitchFamily="2" charset="0"/>
            </a:rPr>
            <a:t>Funds</a:t>
          </a:r>
          <a:r>
            <a:rPr lang="en-US" sz="1300" b="0" i="0" kern="1200" dirty="0">
              <a:solidFill>
                <a:srgbClr val="F6F6F6"/>
              </a:solidFill>
            </a:rPr>
            <a:t> </a:t>
          </a:r>
          <a:endParaRPr lang="en-US" sz="1300" kern="1200" dirty="0">
            <a:solidFill>
              <a:srgbClr val="F6F6F6"/>
            </a:solidFill>
          </a:endParaRPr>
        </a:p>
      </dsp:txBody>
      <dsp:txXfrm>
        <a:off x="3620" y="127513"/>
        <a:ext cx="3004758" cy="428159"/>
      </dsp:txXfrm>
    </dsp:sp>
    <dsp:sp modelId="{B602CF55-043F-B94B-A3CE-A6CA16A9837D}">
      <dsp:nvSpPr>
        <dsp:cNvPr id="0" name=""/>
        <dsp:cNvSpPr/>
      </dsp:nvSpPr>
      <dsp:spPr>
        <a:xfrm>
          <a:off x="3620" y="559156"/>
          <a:ext cx="3004758" cy="3154934"/>
        </a:xfrm>
        <a:prstGeom prst="rect">
          <a:avLst/>
        </a:prstGeom>
        <a:solidFill>
          <a:srgbClr val="005295">
            <a:alpha val="23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300" b="0" i="0" kern="1200" dirty="0">
              <a:latin typeface="Century Gothic" panose="020B0502020202020204" pitchFamily="34" charset="0"/>
            </a:rPr>
            <a:t>70% of all settlement monies </a:t>
          </a:r>
        </a:p>
        <a:p>
          <a:pPr marL="114300" lvl="1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Total max of $429.1 million </a:t>
          </a:r>
        </a:p>
        <a:p>
          <a:pPr marL="228600" lvl="2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35% - $150 million directly to counties to be used for future opioid remediation</a:t>
          </a:r>
        </a:p>
        <a:p>
          <a:pPr marL="114300" lvl="1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0" kern="1200" dirty="0">
              <a:latin typeface="Century Gothic" panose="020B0502020202020204" pitchFamily="34" charset="0"/>
            </a:rPr>
            <a:t>65% -  $278 million distributed through competitive grants </a:t>
          </a:r>
        </a:p>
        <a:p>
          <a:pPr marL="114300" lvl="1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Council / abatement expenses</a:t>
          </a:r>
          <a:endParaRPr lang="en-US" sz="1300" b="1" i="0" kern="1200" dirty="0">
            <a:latin typeface="Century Gothic" panose="020B0502020202020204" pitchFamily="34" charset="0"/>
          </a:endParaRPr>
        </a:p>
      </dsp:txBody>
      <dsp:txXfrm>
        <a:off x="3620" y="559156"/>
        <a:ext cx="3004758" cy="3154934"/>
      </dsp:txXfrm>
    </dsp:sp>
    <dsp:sp modelId="{D795DA09-BA14-3640-9E80-A3BB8AD41F21}">
      <dsp:nvSpPr>
        <dsp:cNvPr id="0" name=""/>
        <dsp:cNvSpPr/>
      </dsp:nvSpPr>
      <dsp:spPr>
        <a:xfrm>
          <a:off x="3408733" y="122149"/>
          <a:ext cx="3248925" cy="428159"/>
        </a:xfrm>
        <a:prstGeom prst="rect">
          <a:avLst/>
        </a:prstGeom>
        <a:solidFill>
          <a:srgbClr val="005295"/>
        </a:solidFill>
        <a:ln w="6350" cap="flat" cmpd="sng" algn="ctr">
          <a:solidFill>
            <a:srgbClr val="929897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91440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rgbClr val="F6F6F6"/>
              </a:solidFill>
              <a:latin typeface="Century Gothic" panose="020B0502020202020204" pitchFamily="34" charset="0"/>
              <a:cs typeface="Gotham Bold" pitchFamily="2" charset="0"/>
            </a:rPr>
            <a:t>Council </a:t>
          </a:r>
        </a:p>
      </dsp:txBody>
      <dsp:txXfrm>
        <a:off x="3408733" y="122149"/>
        <a:ext cx="3248925" cy="428159"/>
      </dsp:txXfrm>
    </dsp:sp>
    <dsp:sp modelId="{195A6D85-FB59-EB46-BDBF-3AECA250E691}">
      <dsp:nvSpPr>
        <dsp:cNvPr id="0" name=""/>
        <dsp:cNvSpPr/>
      </dsp:nvSpPr>
      <dsp:spPr>
        <a:xfrm>
          <a:off x="3408598" y="561265"/>
          <a:ext cx="3248895" cy="3150664"/>
        </a:xfrm>
        <a:prstGeom prst="rect">
          <a:avLst/>
        </a:prstGeom>
        <a:solidFill>
          <a:srgbClr val="005295">
            <a:alpha val="23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9342" rIns="91440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150000"/>
            </a:lnSpc>
            <a:spcBef>
              <a:spcPct val="0"/>
            </a:spcBef>
            <a:spcAft>
              <a:spcPts val="1218"/>
            </a:spcAft>
            <a:buNone/>
          </a:pPr>
          <a:r>
            <a:rPr lang="en-US" sz="1300" b="0" i="0" kern="1200" dirty="0">
              <a:latin typeface="Century Gothic" panose="020B0502020202020204" pitchFamily="34" charset="0"/>
            </a:rPr>
            <a:t>15 voting members and 1 nonvoting member</a:t>
          </a:r>
        </a:p>
        <a:p>
          <a:pPr marL="114300" lvl="1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300" b="0" i="0" kern="1200" dirty="0">
              <a:latin typeface="Century Gothic" panose="020B0502020202020204" pitchFamily="34" charset="0"/>
            </a:rPr>
            <a:t>Appointments:</a:t>
          </a:r>
        </a:p>
        <a:p>
          <a:pPr marL="228600" lvl="2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Governor (4)</a:t>
          </a:r>
        </a:p>
        <a:p>
          <a:pPr marL="228600" lvl="2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Speaker of the house (4)</a:t>
          </a:r>
        </a:p>
        <a:p>
          <a:pPr marL="228600" lvl="2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Speaker of the senate (4)</a:t>
          </a:r>
        </a:p>
        <a:p>
          <a:pPr marL="228600" lvl="2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TCSA (2) </a:t>
          </a:r>
        </a:p>
        <a:p>
          <a:pPr marL="228600" lvl="2" indent="-114300" algn="l" defTabSz="5778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>
              <a:latin typeface="Century Gothic" panose="020B0502020202020204" pitchFamily="34" charset="0"/>
            </a:rPr>
            <a:t>TML (1) </a:t>
          </a:r>
        </a:p>
      </dsp:txBody>
      <dsp:txXfrm>
        <a:off x="3408598" y="561265"/>
        <a:ext cx="3248895" cy="3150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5D826-3B22-CB4C-B038-18836CF9D221}">
      <dsp:nvSpPr>
        <dsp:cNvPr id="0" name=""/>
        <dsp:cNvSpPr/>
      </dsp:nvSpPr>
      <dsp:spPr>
        <a:xfrm rot="5400000">
          <a:off x="4923407" y="-2329882"/>
          <a:ext cx="657008" cy="5484439"/>
        </a:xfrm>
        <a:prstGeom prst="round2SameRect">
          <a:avLst/>
        </a:prstGeom>
        <a:solidFill>
          <a:schemeClr val="accent5">
            <a:lumMod val="60000"/>
            <a:lumOff val="4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sz="1900" b="0" i="0" kern="120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Fatal overdose, 3 years TDH</a:t>
          </a:r>
        </a:p>
      </dsp:txBody>
      <dsp:txXfrm rot="-5400000">
        <a:off x="2509692" y="115905"/>
        <a:ext cx="5452367" cy="592864"/>
      </dsp:txXfrm>
    </dsp:sp>
    <dsp:sp modelId="{9DDD8FBF-D1EC-2946-9247-DB950321BAC2}">
      <dsp:nvSpPr>
        <dsp:cNvPr id="0" name=""/>
        <dsp:cNvSpPr/>
      </dsp:nvSpPr>
      <dsp:spPr>
        <a:xfrm>
          <a:off x="575305" y="1707"/>
          <a:ext cx="1934385" cy="821260"/>
        </a:xfrm>
        <a:prstGeom prst="roundRect">
          <a:avLst/>
        </a:prstGeom>
        <a:solidFill>
          <a:srgbClr val="00529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12.5% </a:t>
          </a:r>
        </a:p>
      </dsp:txBody>
      <dsp:txXfrm>
        <a:off x="615396" y="41798"/>
        <a:ext cx="1854203" cy="741078"/>
      </dsp:txXfrm>
    </dsp:sp>
    <dsp:sp modelId="{56BAE449-35F7-2D42-82CD-A3DF62DCA517}">
      <dsp:nvSpPr>
        <dsp:cNvPr id="0" name=""/>
        <dsp:cNvSpPr/>
      </dsp:nvSpPr>
      <dsp:spPr>
        <a:xfrm rot="5400000">
          <a:off x="4919304" y="-1467558"/>
          <a:ext cx="657008" cy="5484439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sz="1900" b="0" i="0" kern="120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Nonfatal overdoses, 3 years TDH</a:t>
          </a:r>
        </a:p>
      </dsp:txBody>
      <dsp:txXfrm rot="-5400000">
        <a:off x="2505589" y="978229"/>
        <a:ext cx="5452367" cy="592864"/>
      </dsp:txXfrm>
    </dsp:sp>
    <dsp:sp modelId="{7EA1DDA1-5D4E-774C-B384-991CB9DD978F}">
      <dsp:nvSpPr>
        <dsp:cNvPr id="0" name=""/>
        <dsp:cNvSpPr/>
      </dsp:nvSpPr>
      <dsp:spPr>
        <a:xfrm>
          <a:off x="575305" y="864030"/>
          <a:ext cx="1930282" cy="821260"/>
        </a:xfrm>
        <a:prstGeom prst="roundRect">
          <a:avLst/>
        </a:prstGeom>
        <a:solidFill>
          <a:srgbClr val="00529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12.5% </a:t>
          </a:r>
        </a:p>
      </dsp:txBody>
      <dsp:txXfrm>
        <a:off x="615396" y="904121"/>
        <a:ext cx="1850100" cy="741078"/>
      </dsp:txXfrm>
    </dsp:sp>
    <dsp:sp modelId="{8B0DB17A-C2DF-A845-90AE-D02FCDD3ADCD}">
      <dsp:nvSpPr>
        <dsp:cNvPr id="0" name=""/>
        <dsp:cNvSpPr/>
      </dsp:nvSpPr>
      <dsp:spPr>
        <a:xfrm rot="5400000">
          <a:off x="4919304" y="-605235"/>
          <a:ext cx="657008" cy="5484439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91440" rIns="72390" bIns="3619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sz="1900" b="0" i="0" kern="120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Opioid prescriptions per person, 3 years TDH </a:t>
          </a:r>
        </a:p>
      </dsp:txBody>
      <dsp:txXfrm rot="-5400000">
        <a:off x="2505589" y="1840552"/>
        <a:ext cx="5452367" cy="592864"/>
      </dsp:txXfrm>
    </dsp:sp>
    <dsp:sp modelId="{A5C0F4B5-FE76-F548-B4E9-E5479A60F7CA}">
      <dsp:nvSpPr>
        <dsp:cNvPr id="0" name=""/>
        <dsp:cNvSpPr/>
      </dsp:nvSpPr>
      <dsp:spPr>
        <a:xfrm>
          <a:off x="575305" y="1726354"/>
          <a:ext cx="1930282" cy="821260"/>
        </a:xfrm>
        <a:prstGeom prst="roundRect">
          <a:avLst/>
        </a:prstGeom>
        <a:solidFill>
          <a:srgbClr val="00529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25% </a:t>
          </a:r>
        </a:p>
      </dsp:txBody>
      <dsp:txXfrm>
        <a:off x="615396" y="1766445"/>
        <a:ext cx="1850100" cy="741078"/>
      </dsp:txXfrm>
    </dsp:sp>
    <dsp:sp modelId="{5E214D9C-8701-E643-AB3B-0682A3820102}">
      <dsp:nvSpPr>
        <dsp:cNvPr id="0" name=""/>
        <dsp:cNvSpPr/>
      </dsp:nvSpPr>
      <dsp:spPr>
        <a:xfrm rot="5400000">
          <a:off x="4919304" y="257087"/>
          <a:ext cx="657008" cy="5484439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	</a:t>
          </a:r>
          <a:r>
            <a:rPr lang="en-US" sz="1800" b="0" i="0" kern="1200" dirty="0">
              <a:solidFill>
                <a:schemeClr val="tx1"/>
              </a:solidFill>
              <a:latin typeface="Century Gothic" panose="020B0502020202020204" pitchFamily="34" charset="0"/>
              <a:cs typeface="Gotham Book" pitchFamily="2" charset="0"/>
            </a:rPr>
            <a:t>Population, 2020 US Census </a:t>
          </a:r>
        </a:p>
      </dsp:txBody>
      <dsp:txXfrm rot="-5400000">
        <a:off x="2505589" y="2702874"/>
        <a:ext cx="5452367" cy="592864"/>
      </dsp:txXfrm>
    </dsp:sp>
    <dsp:sp modelId="{F93A6609-4A93-424A-B7CB-8E9F71DEAF1A}">
      <dsp:nvSpPr>
        <dsp:cNvPr id="0" name=""/>
        <dsp:cNvSpPr/>
      </dsp:nvSpPr>
      <dsp:spPr>
        <a:xfrm>
          <a:off x="575305" y="2588677"/>
          <a:ext cx="1930282" cy="821260"/>
        </a:xfrm>
        <a:prstGeom prst="roundRect">
          <a:avLst/>
        </a:prstGeom>
        <a:solidFill>
          <a:srgbClr val="00529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F6F6F6"/>
              </a:solidFill>
              <a:latin typeface="Century Gothic" panose="020B0502020202020204" pitchFamily="34" charset="0"/>
              <a:cs typeface="Gotham Book" pitchFamily="2" charset="0"/>
            </a:rPr>
            <a:t>50% </a:t>
          </a:r>
        </a:p>
      </dsp:txBody>
      <dsp:txXfrm>
        <a:off x="615396" y="2628768"/>
        <a:ext cx="1850100" cy="7410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912AF-5908-7844-95F1-0B5F4744EE30}">
      <dsp:nvSpPr>
        <dsp:cNvPr id="0" name=""/>
        <dsp:cNvSpPr/>
      </dsp:nvSpPr>
      <dsp:spPr>
        <a:xfrm>
          <a:off x="1747" y="1199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Century Gothic" panose="020B0502020202020204" pitchFamily="34" charset="0"/>
            </a:rPr>
            <a:t>Naloxone or other FDA-approved drugs to reverse overdose</a:t>
          </a:r>
          <a:endParaRPr lang="en-US" sz="1900" kern="1200" dirty="0">
            <a:latin typeface="Century Gothic" panose="020B0502020202020204" pitchFamily="34" charset="0"/>
          </a:endParaRPr>
        </a:p>
      </dsp:txBody>
      <dsp:txXfrm>
        <a:off x="23926" y="23378"/>
        <a:ext cx="7490292" cy="409984"/>
      </dsp:txXfrm>
    </dsp:sp>
    <dsp:sp modelId="{A1273A68-3870-1047-9CB7-F0731BC62BDF}">
      <dsp:nvSpPr>
        <dsp:cNvPr id="0" name=""/>
        <dsp:cNvSpPr/>
      </dsp:nvSpPr>
      <dsp:spPr>
        <a:xfrm>
          <a:off x="1747" y="478259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Medication assisted treatment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500438"/>
        <a:ext cx="7490292" cy="409984"/>
      </dsp:txXfrm>
    </dsp:sp>
    <dsp:sp modelId="{491C0E37-1D5E-C94F-8829-7DE98C8730A6}">
      <dsp:nvSpPr>
        <dsp:cNvPr id="0" name=""/>
        <dsp:cNvSpPr/>
      </dsp:nvSpPr>
      <dsp:spPr>
        <a:xfrm>
          <a:off x="1747" y="955318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Services for pregnant and postpartum women 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977497"/>
        <a:ext cx="7490292" cy="409984"/>
      </dsp:txXfrm>
    </dsp:sp>
    <dsp:sp modelId="{97EB86E9-9877-7D4C-A567-2FF1E1387E82}">
      <dsp:nvSpPr>
        <dsp:cNvPr id="0" name=""/>
        <dsp:cNvSpPr/>
      </dsp:nvSpPr>
      <dsp:spPr>
        <a:xfrm>
          <a:off x="1747" y="1432377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Expand treatment for NAS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1454556"/>
        <a:ext cx="7490292" cy="409984"/>
      </dsp:txXfrm>
    </dsp:sp>
    <dsp:sp modelId="{87B2D1B8-3AAA-D84A-A7A3-D13506AC1092}">
      <dsp:nvSpPr>
        <dsp:cNvPr id="0" name=""/>
        <dsp:cNvSpPr/>
      </dsp:nvSpPr>
      <dsp:spPr>
        <a:xfrm>
          <a:off x="1747" y="1909437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Expand warm hand-offs and recovery services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1931616"/>
        <a:ext cx="7490292" cy="409984"/>
      </dsp:txXfrm>
    </dsp:sp>
    <dsp:sp modelId="{80C3722F-836A-9C47-94D7-1227C68EADCF}">
      <dsp:nvSpPr>
        <dsp:cNvPr id="0" name=""/>
        <dsp:cNvSpPr/>
      </dsp:nvSpPr>
      <dsp:spPr>
        <a:xfrm>
          <a:off x="1747" y="2386496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Treatment for incarcerated population 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2408675"/>
        <a:ext cx="7490292" cy="409984"/>
      </dsp:txXfrm>
    </dsp:sp>
    <dsp:sp modelId="{278D3421-ED14-884C-AB6B-8546D9D724BF}">
      <dsp:nvSpPr>
        <dsp:cNvPr id="0" name=""/>
        <dsp:cNvSpPr/>
      </dsp:nvSpPr>
      <dsp:spPr>
        <a:xfrm>
          <a:off x="1747" y="2863556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Prevention programs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2885735"/>
        <a:ext cx="7490292" cy="409984"/>
      </dsp:txXfrm>
    </dsp:sp>
    <dsp:sp modelId="{B820E73F-ABEB-F745-A50D-F457564AA177}">
      <dsp:nvSpPr>
        <dsp:cNvPr id="0" name=""/>
        <dsp:cNvSpPr/>
      </dsp:nvSpPr>
      <dsp:spPr>
        <a:xfrm>
          <a:off x="1747" y="3340615"/>
          <a:ext cx="7534650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Expanding syringe service programs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3362794"/>
        <a:ext cx="7490292" cy="409984"/>
      </dsp:txXfrm>
    </dsp:sp>
    <dsp:sp modelId="{7E7BC910-6E17-B648-B483-A91D516FA46D}">
      <dsp:nvSpPr>
        <dsp:cNvPr id="0" name=""/>
        <dsp:cNvSpPr/>
      </dsp:nvSpPr>
      <dsp:spPr>
        <a:xfrm>
          <a:off x="1747" y="3817674"/>
          <a:ext cx="7530789" cy="454342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entury Gothic" panose="020B0502020202020204" pitchFamily="34" charset="0"/>
            </a:rPr>
            <a:t>Data collection and research analysis of abatement strategies 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23926" y="3839853"/>
        <a:ext cx="7486431" cy="4099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08FC7-9BE8-B849-9894-1DD02DA564E8}">
      <dsp:nvSpPr>
        <dsp:cNvPr id="0" name=""/>
        <dsp:cNvSpPr/>
      </dsp:nvSpPr>
      <dsp:spPr>
        <a:xfrm>
          <a:off x="1024120" y="1289"/>
          <a:ext cx="7093289" cy="850941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Century Gothic" panose="020B0502020202020204" pitchFamily="34" charset="0"/>
            </a:rPr>
            <a:t>No action need from counties at this time </a:t>
          </a:r>
          <a:endParaRPr lang="en-US" sz="2300" kern="1200" dirty="0">
            <a:latin typeface="Century Gothic" panose="020B0502020202020204" pitchFamily="34" charset="0"/>
          </a:endParaRPr>
        </a:p>
      </dsp:txBody>
      <dsp:txXfrm>
        <a:off x="1065660" y="42829"/>
        <a:ext cx="7010209" cy="767861"/>
      </dsp:txXfrm>
    </dsp:sp>
    <dsp:sp modelId="{A980572F-29A9-134F-8F8B-6B8C6A033762}">
      <dsp:nvSpPr>
        <dsp:cNvPr id="0" name=""/>
        <dsp:cNvSpPr/>
      </dsp:nvSpPr>
      <dsp:spPr>
        <a:xfrm>
          <a:off x="1024120" y="894777"/>
          <a:ext cx="7093289" cy="850941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Century Gothic" panose="020B0502020202020204" pitchFamily="34" charset="0"/>
            </a:rPr>
            <a:t>The TN Attorney General’s office will provide additional information as it becomes available 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1065660" y="936317"/>
        <a:ext cx="7010209" cy="767861"/>
      </dsp:txXfrm>
    </dsp:sp>
    <dsp:sp modelId="{9947CA12-6CAF-914B-B5D1-4E16127010A3}">
      <dsp:nvSpPr>
        <dsp:cNvPr id="0" name=""/>
        <dsp:cNvSpPr/>
      </dsp:nvSpPr>
      <dsp:spPr>
        <a:xfrm>
          <a:off x="1024120" y="1788265"/>
          <a:ext cx="7095758" cy="850941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Century Gothic" panose="020B0502020202020204" pitchFamily="34" charset="0"/>
            </a:rPr>
            <a:t>It is possible that a proof of claim will be needed from counties at a later date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1065660" y="1829805"/>
        <a:ext cx="7012678" cy="7678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1EF13-F743-A24C-93EF-CFF82FC0219E}">
      <dsp:nvSpPr>
        <dsp:cNvPr id="0" name=""/>
        <dsp:cNvSpPr/>
      </dsp:nvSpPr>
      <dsp:spPr>
        <a:xfrm>
          <a:off x="2169060" y="1109"/>
          <a:ext cx="5486394" cy="64596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Local elected officials</a:t>
          </a:r>
          <a:endParaRPr lang="en-US" sz="2900" kern="1200"/>
        </a:p>
      </dsp:txBody>
      <dsp:txXfrm>
        <a:off x="2200593" y="32642"/>
        <a:ext cx="5423328" cy="582900"/>
      </dsp:txXfrm>
    </dsp:sp>
    <dsp:sp modelId="{9B6F96E2-F406-FE4F-A83B-22239DD65CDC}">
      <dsp:nvSpPr>
        <dsp:cNvPr id="0" name=""/>
        <dsp:cNvSpPr/>
      </dsp:nvSpPr>
      <dsp:spPr>
        <a:xfrm>
          <a:off x="2169060" y="679373"/>
          <a:ext cx="5486394" cy="64596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Reps from diverse populations</a:t>
          </a:r>
          <a:endParaRPr lang="en-US" sz="2800" kern="1200" dirty="0"/>
        </a:p>
      </dsp:txBody>
      <dsp:txXfrm>
        <a:off x="2200593" y="710906"/>
        <a:ext cx="5423328" cy="582900"/>
      </dsp:txXfrm>
    </dsp:sp>
    <dsp:sp modelId="{1103FC9D-04D1-E643-86C2-27292B9C999B}">
      <dsp:nvSpPr>
        <dsp:cNvPr id="0" name=""/>
        <dsp:cNvSpPr/>
      </dsp:nvSpPr>
      <dsp:spPr>
        <a:xfrm>
          <a:off x="2169060" y="1357638"/>
          <a:ext cx="5486394" cy="64596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Service providers </a:t>
          </a:r>
          <a:endParaRPr lang="en-US" sz="2800" kern="1200"/>
        </a:p>
      </dsp:txBody>
      <dsp:txXfrm>
        <a:off x="2200593" y="1389171"/>
        <a:ext cx="5423328" cy="582900"/>
      </dsp:txXfrm>
    </dsp:sp>
    <dsp:sp modelId="{BC2D1BA9-71B2-F04A-A9E1-4BCE2B007624}">
      <dsp:nvSpPr>
        <dsp:cNvPr id="0" name=""/>
        <dsp:cNvSpPr/>
      </dsp:nvSpPr>
      <dsp:spPr>
        <a:xfrm>
          <a:off x="2169060" y="2035902"/>
          <a:ext cx="5486394" cy="64596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County agency leaders</a:t>
          </a:r>
          <a:endParaRPr lang="en-US" sz="2800" kern="1200"/>
        </a:p>
      </dsp:txBody>
      <dsp:txXfrm>
        <a:off x="2200593" y="2067435"/>
        <a:ext cx="5423328" cy="582900"/>
      </dsp:txXfrm>
    </dsp:sp>
    <dsp:sp modelId="{99D4AEF0-F599-014B-91B9-48108F29EFB0}">
      <dsp:nvSpPr>
        <dsp:cNvPr id="0" name=""/>
        <dsp:cNvSpPr/>
      </dsp:nvSpPr>
      <dsp:spPr>
        <a:xfrm>
          <a:off x="2169060" y="2714167"/>
          <a:ext cx="5486394" cy="64596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People with lived experience</a:t>
          </a:r>
          <a:endParaRPr lang="en-US" sz="2800" kern="1200"/>
        </a:p>
      </dsp:txBody>
      <dsp:txXfrm>
        <a:off x="2200593" y="2745700"/>
        <a:ext cx="5423328" cy="582900"/>
      </dsp:txXfrm>
    </dsp:sp>
    <dsp:sp modelId="{30C40553-5C53-8843-BC12-58D5B6C6A903}">
      <dsp:nvSpPr>
        <dsp:cNvPr id="0" name=""/>
        <dsp:cNvSpPr/>
      </dsp:nvSpPr>
      <dsp:spPr>
        <a:xfrm>
          <a:off x="2169060" y="3392431"/>
          <a:ext cx="5486394" cy="64596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University Reps </a:t>
          </a:r>
          <a:endParaRPr lang="en-US" sz="2800" kern="1200"/>
        </a:p>
      </dsp:txBody>
      <dsp:txXfrm>
        <a:off x="2200593" y="3423964"/>
        <a:ext cx="5423328" cy="5829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EF4E4-8E97-7342-AC7E-C8AF3CD0D934}">
      <dsp:nvSpPr>
        <dsp:cNvPr id="0" name=""/>
        <dsp:cNvSpPr/>
      </dsp:nvSpPr>
      <dsp:spPr>
        <a:xfrm>
          <a:off x="1638508" y="596"/>
          <a:ext cx="6146806" cy="75245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Century Gothic" panose="020B0502020202020204" pitchFamily="34" charset="0"/>
            </a:rPr>
            <a:t>Spend money to save lives</a:t>
          </a:r>
          <a:endParaRPr lang="en-US" sz="2400" kern="1200" dirty="0">
            <a:latin typeface="Century Gothic" panose="020B0502020202020204" pitchFamily="34" charset="0"/>
          </a:endParaRPr>
        </a:p>
      </dsp:txBody>
      <dsp:txXfrm>
        <a:off x="1675240" y="37328"/>
        <a:ext cx="6073342" cy="678992"/>
      </dsp:txXfrm>
    </dsp:sp>
    <dsp:sp modelId="{9119C7D6-E9A0-2349-827D-A4AFB1AFD188}">
      <dsp:nvSpPr>
        <dsp:cNvPr id="0" name=""/>
        <dsp:cNvSpPr/>
      </dsp:nvSpPr>
      <dsp:spPr>
        <a:xfrm>
          <a:off x="1638508" y="790675"/>
          <a:ext cx="6146806" cy="75245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Century Gothic" panose="020B0502020202020204" pitchFamily="34" charset="0"/>
            </a:rPr>
            <a:t>Use evidence to guide spending </a:t>
          </a:r>
          <a:endParaRPr lang="en-US" sz="2300" kern="1200" dirty="0">
            <a:latin typeface="Century Gothic" panose="020B0502020202020204" pitchFamily="34" charset="0"/>
          </a:endParaRPr>
        </a:p>
      </dsp:txBody>
      <dsp:txXfrm>
        <a:off x="1675240" y="827407"/>
        <a:ext cx="6073342" cy="678992"/>
      </dsp:txXfrm>
    </dsp:sp>
    <dsp:sp modelId="{07C208B5-C16A-8541-A4EA-D91D86A0941D}">
      <dsp:nvSpPr>
        <dsp:cNvPr id="0" name=""/>
        <dsp:cNvSpPr/>
      </dsp:nvSpPr>
      <dsp:spPr>
        <a:xfrm>
          <a:off x="1638508" y="1580755"/>
          <a:ext cx="6146806" cy="75245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Century Gothic" panose="020B0502020202020204" pitchFamily="34" charset="0"/>
            </a:rPr>
            <a:t>Invest in youth prevention 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1675240" y="1617487"/>
        <a:ext cx="6073342" cy="678992"/>
      </dsp:txXfrm>
    </dsp:sp>
    <dsp:sp modelId="{F605CE7E-F123-244C-A6AE-6CE2AC7FA6D6}">
      <dsp:nvSpPr>
        <dsp:cNvPr id="0" name=""/>
        <dsp:cNvSpPr/>
      </dsp:nvSpPr>
      <dsp:spPr>
        <a:xfrm>
          <a:off x="1638508" y="2370835"/>
          <a:ext cx="6134806" cy="75470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Century Gothic" panose="020B0502020202020204" pitchFamily="34" charset="0"/>
            </a:rPr>
            <a:t>Focus on racial equity 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1675350" y="2407677"/>
        <a:ext cx="6061122" cy="681022"/>
      </dsp:txXfrm>
    </dsp:sp>
    <dsp:sp modelId="{241396B9-EA52-524D-960A-43A6E9822ABE}">
      <dsp:nvSpPr>
        <dsp:cNvPr id="0" name=""/>
        <dsp:cNvSpPr/>
      </dsp:nvSpPr>
      <dsp:spPr>
        <a:xfrm>
          <a:off x="1638508" y="3163165"/>
          <a:ext cx="6146806" cy="75245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latin typeface="Century Gothic" panose="020B0502020202020204" pitchFamily="34" charset="0"/>
            </a:rPr>
            <a:t>Develop a fair and transparent process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1675240" y="3199897"/>
        <a:ext cx="6073342" cy="6789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71C58-9987-2145-AEC6-AD7C03BC90D1}">
      <dsp:nvSpPr>
        <dsp:cNvPr id="0" name=""/>
        <dsp:cNvSpPr/>
      </dsp:nvSpPr>
      <dsp:spPr>
        <a:xfrm rot="5400000">
          <a:off x="5275197" y="-2606786"/>
          <a:ext cx="767603" cy="61740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Systematic process for identifying health needs and assets – which interventions save the most lives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 rot="-5400000">
        <a:off x="2571987" y="133895"/>
        <a:ext cx="6136554" cy="692661"/>
      </dsp:txXfrm>
    </dsp:sp>
    <dsp:sp modelId="{F3184F6F-90F7-2F47-AB22-763B0F7D6301}">
      <dsp:nvSpPr>
        <dsp:cNvPr id="0" name=""/>
        <dsp:cNvSpPr/>
      </dsp:nvSpPr>
      <dsp:spPr>
        <a:xfrm>
          <a:off x="366957" y="474"/>
          <a:ext cx="2205028" cy="959503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>
              <a:latin typeface="Century Gothic" panose="020B0502020202020204" pitchFamily="34" charset="0"/>
            </a:rPr>
            <a:t>What? </a:t>
          </a:r>
          <a:endParaRPr lang="en-US" sz="3000" kern="1200" dirty="0">
            <a:latin typeface="Century Gothic" panose="020B0502020202020204" pitchFamily="34" charset="0"/>
          </a:endParaRPr>
        </a:p>
      </dsp:txBody>
      <dsp:txXfrm>
        <a:off x="413796" y="47313"/>
        <a:ext cx="2111350" cy="865825"/>
      </dsp:txXfrm>
    </dsp:sp>
    <dsp:sp modelId="{36E2DC44-B805-5941-81FF-530A1C2024D7}">
      <dsp:nvSpPr>
        <dsp:cNvPr id="0" name=""/>
        <dsp:cNvSpPr/>
      </dsp:nvSpPr>
      <dsp:spPr>
        <a:xfrm rot="5400000">
          <a:off x="5267506" y="-1590292"/>
          <a:ext cx="767319" cy="61559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Often health department in partnership with other organizations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 rot="-5400000">
        <a:off x="2573168" y="1141503"/>
        <a:ext cx="6118539" cy="692405"/>
      </dsp:txXfrm>
    </dsp:sp>
    <dsp:sp modelId="{84DB02D3-EE6E-4642-901B-FF3C1A91BA39}">
      <dsp:nvSpPr>
        <dsp:cNvPr id="0" name=""/>
        <dsp:cNvSpPr/>
      </dsp:nvSpPr>
      <dsp:spPr>
        <a:xfrm>
          <a:off x="366957" y="1007953"/>
          <a:ext cx="2206210" cy="959503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>
              <a:latin typeface="Century Gothic" panose="020B0502020202020204" pitchFamily="34" charset="0"/>
            </a:rPr>
            <a:t>Who? </a:t>
          </a:r>
          <a:endParaRPr lang="en-US" sz="3000" kern="1200" dirty="0">
            <a:latin typeface="Century Gothic" panose="020B0502020202020204" pitchFamily="34" charset="0"/>
          </a:endParaRPr>
        </a:p>
      </dsp:txBody>
      <dsp:txXfrm>
        <a:off x="413796" y="1054792"/>
        <a:ext cx="2112532" cy="865825"/>
      </dsp:txXfrm>
    </dsp:sp>
    <dsp:sp modelId="{655F5AB1-FEAA-CE44-B769-0B660CAB9C9B}">
      <dsp:nvSpPr>
        <dsp:cNvPr id="0" name=""/>
        <dsp:cNvSpPr/>
      </dsp:nvSpPr>
      <dsp:spPr>
        <a:xfrm rot="5400000">
          <a:off x="5272382" y="-587831"/>
          <a:ext cx="767603" cy="61660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SAMSHA recommends conducting every three years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 rot="-5400000">
        <a:off x="2573169" y="2148853"/>
        <a:ext cx="6128560" cy="692661"/>
      </dsp:txXfrm>
    </dsp:sp>
    <dsp:sp modelId="{8B52A78B-FED4-1042-B77C-93CCD7F59DC1}">
      <dsp:nvSpPr>
        <dsp:cNvPr id="0" name=""/>
        <dsp:cNvSpPr/>
      </dsp:nvSpPr>
      <dsp:spPr>
        <a:xfrm>
          <a:off x="366957" y="2015432"/>
          <a:ext cx="2206210" cy="959503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>
              <a:latin typeface="Century Gothic" panose="020B0502020202020204" pitchFamily="34" charset="0"/>
            </a:rPr>
            <a:t>When? </a:t>
          </a:r>
          <a:endParaRPr lang="en-US" sz="3000" kern="1200" dirty="0">
            <a:latin typeface="Century Gothic" panose="020B0502020202020204" pitchFamily="34" charset="0"/>
          </a:endParaRPr>
        </a:p>
      </dsp:txBody>
      <dsp:txXfrm>
        <a:off x="413796" y="2062271"/>
        <a:ext cx="2112532" cy="865825"/>
      </dsp:txXfrm>
    </dsp:sp>
    <dsp:sp modelId="{1F0F1758-0211-2744-8852-3939C37E201D}">
      <dsp:nvSpPr>
        <dsp:cNvPr id="0" name=""/>
        <dsp:cNvSpPr/>
      </dsp:nvSpPr>
      <dsp:spPr>
        <a:xfrm rot="5400000">
          <a:off x="5277604" y="411911"/>
          <a:ext cx="767603" cy="6176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entury Gothic" panose="020B0502020202020204" pitchFamily="34" charset="0"/>
            </a:rPr>
            <a:t>To ensure settlement funds create a sustainable, long-term reduction in substance use disorder 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 rot="-5400000">
        <a:off x="2573169" y="3153818"/>
        <a:ext cx="6139004" cy="692661"/>
      </dsp:txXfrm>
    </dsp:sp>
    <dsp:sp modelId="{FD804391-B02E-004F-B6AB-B43C77BF20E4}">
      <dsp:nvSpPr>
        <dsp:cNvPr id="0" name=""/>
        <dsp:cNvSpPr/>
      </dsp:nvSpPr>
      <dsp:spPr>
        <a:xfrm>
          <a:off x="366957" y="3022911"/>
          <a:ext cx="2206210" cy="954476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>
              <a:latin typeface="Century Gothic" panose="020B0502020202020204" pitchFamily="34" charset="0"/>
            </a:rPr>
            <a:t>Why? </a:t>
          </a:r>
          <a:endParaRPr lang="en-US" sz="3000" kern="1200" dirty="0">
            <a:latin typeface="Century Gothic" panose="020B0502020202020204" pitchFamily="34" charset="0"/>
          </a:endParaRPr>
        </a:p>
      </dsp:txBody>
      <dsp:txXfrm>
        <a:off x="413551" y="3069505"/>
        <a:ext cx="2113022" cy="8612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770F2-AD82-6B42-9E26-7D43399945EE}">
      <dsp:nvSpPr>
        <dsp:cNvPr id="0" name=""/>
        <dsp:cNvSpPr/>
      </dsp:nvSpPr>
      <dsp:spPr>
        <a:xfrm>
          <a:off x="1047604" y="1867"/>
          <a:ext cx="7441630" cy="898204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latin typeface="Century Gothic" panose="020B0502020202020204" pitchFamily="34" charset="0"/>
            </a:rPr>
            <a:t>Use funds to leverage funds</a:t>
          </a:r>
          <a:endParaRPr lang="en-US" sz="2500" kern="1200" dirty="0">
            <a:latin typeface="Century Gothic" panose="020B0502020202020204" pitchFamily="34" charset="0"/>
          </a:endParaRPr>
        </a:p>
      </dsp:txBody>
      <dsp:txXfrm>
        <a:off x="1091451" y="45714"/>
        <a:ext cx="7353936" cy="810510"/>
      </dsp:txXfrm>
    </dsp:sp>
    <dsp:sp modelId="{373B879C-131C-9F46-9CFC-B3A5373767CD}">
      <dsp:nvSpPr>
        <dsp:cNvPr id="0" name=""/>
        <dsp:cNvSpPr/>
      </dsp:nvSpPr>
      <dsp:spPr>
        <a:xfrm>
          <a:off x="1047604" y="944981"/>
          <a:ext cx="7440875" cy="898204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latin typeface="Century Gothic" panose="020B0502020202020204" pitchFamily="34" charset="0"/>
            </a:rPr>
            <a:t>Collaborate with other counties when possible</a:t>
          </a:r>
          <a:endParaRPr lang="en-US" sz="2500" kern="1200" dirty="0">
            <a:latin typeface="Century Gothic" panose="020B0502020202020204" pitchFamily="34" charset="0"/>
          </a:endParaRPr>
        </a:p>
      </dsp:txBody>
      <dsp:txXfrm>
        <a:off x="1091451" y="988828"/>
        <a:ext cx="7353181" cy="810510"/>
      </dsp:txXfrm>
    </dsp:sp>
    <dsp:sp modelId="{281FC8BB-3DFE-FB4A-B1D5-B9B7C9BE0328}">
      <dsp:nvSpPr>
        <dsp:cNvPr id="0" name=""/>
        <dsp:cNvSpPr/>
      </dsp:nvSpPr>
      <dsp:spPr>
        <a:xfrm>
          <a:off x="1047604" y="1888096"/>
          <a:ext cx="7441630" cy="898204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latin typeface="Century Gothic" panose="020B0502020202020204" pitchFamily="34" charset="0"/>
            </a:rPr>
            <a:t>Evaluate programs</a:t>
          </a:r>
          <a:endParaRPr lang="en-US" sz="2500" kern="1200" dirty="0">
            <a:latin typeface="Century Gothic" panose="020B0502020202020204" pitchFamily="34" charset="0"/>
          </a:endParaRPr>
        </a:p>
      </dsp:txBody>
      <dsp:txXfrm>
        <a:off x="1091451" y="1931943"/>
        <a:ext cx="7353936" cy="810510"/>
      </dsp:txXfrm>
    </dsp:sp>
    <dsp:sp modelId="{38E03E8B-BFF5-B746-89D2-F6E3F8098139}">
      <dsp:nvSpPr>
        <dsp:cNvPr id="0" name=""/>
        <dsp:cNvSpPr/>
      </dsp:nvSpPr>
      <dsp:spPr>
        <a:xfrm>
          <a:off x="1047604" y="2831210"/>
          <a:ext cx="7441630" cy="898204"/>
        </a:xfrm>
        <a:prstGeom prst="roundRect">
          <a:avLst/>
        </a:prstGeom>
        <a:solidFill>
          <a:srgbClr val="0052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latin typeface="Century Gothic" panose="020B0502020202020204" pitchFamily="34" charset="0"/>
            </a:rPr>
            <a:t>Transparency and talking to the public </a:t>
          </a:r>
          <a:endParaRPr lang="en-US" sz="2500" kern="1200" dirty="0">
            <a:latin typeface="Century Gothic" panose="020B0502020202020204" pitchFamily="34" charset="0"/>
          </a:endParaRPr>
        </a:p>
      </dsp:txBody>
      <dsp:txXfrm>
        <a:off x="1091451" y="2875057"/>
        <a:ext cx="7353936" cy="810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544852-B061-9741-B8F2-BA0CD1DA57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A525D-D90D-0943-B585-34E216B94F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4C885-29AB-8B4D-BE1F-FDA5ED70DAF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B6386-8010-7541-B35F-F74AB392F1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9AA07-C2C5-1B49-ADAC-EC4797917A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47C4E-9EAC-4D48-B51B-0E8332EE7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39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05-2251-1B43-A51C-8AF42FE2C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59" y="555390"/>
            <a:ext cx="8818756" cy="917970"/>
          </a:xfrm>
        </p:spPr>
        <p:txBody>
          <a:bodyPr anchor="t">
            <a:normAutofit/>
          </a:bodyPr>
          <a:lstStyle>
            <a:lvl1pPr algn="l">
              <a:defRPr sz="4000"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0C940-D6AA-FF45-9ABE-05E54FE3F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59" y="1487990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9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92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0C006-E89A-8242-8AD6-34FBE40F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9CC3E-4738-4240-A053-A2686FF13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92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1121B-82C8-44B5-6AA8-E4FB3BEA3B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7417" y="6053485"/>
            <a:ext cx="3008961" cy="7079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E91314-AEE0-680D-D728-8E5B7B4189A3}"/>
              </a:ext>
            </a:extLst>
          </p:cNvPr>
          <p:cNvCxnSpPr/>
          <p:nvPr userDrawn="1"/>
        </p:nvCxnSpPr>
        <p:spPr>
          <a:xfrm>
            <a:off x="4098664" y="6327970"/>
            <a:ext cx="7255136" cy="0"/>
          </a:xfrm>
          <a:prstGeom prst="line">
            <a:avLst/>
          </a:prstGeom>
          <a:ln w="9525" cmpd="sng">
            <a:solidFill>
              <a:srgbClr val="92989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29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hyperlink" Target="https://www.tn.gov/content/dam/tn/attorneygeneral/documents/foi/opioids-settlements/tn-publichapter-0491.pdf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tn.gov/content/dam/tn/attorneygeneral/documents/foi/opioids-settlements/tn-state-subdivision-opioid-abatement-agreement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am11.safelinks.protection.outlook.com/?url=https%3A%2F%2Fwww.tn.gov%2Fhealth%2Fhealth-program-areas%2Fpdo%2Fpdo%2Fdata-dashboard.html&amp;data=05%7C01%7Cjeremy.kourvelas%40tennessee.edu%7C799c8482bc8a49eae33a08db26e8f203%7C515813d9717d45dd9eca9aa19c09d6f9%7C0%7C0%7C638146554155182568%7CUnknown%7CTWFpbGZsb3d8eyJWIjoiMC4wLjAwMDAiLCJQIjoiV2luMzIiLCJBTiI6Ik1haWwiLCJXVCI6Mn0%3D%7C3000%7C%7C%7C&amp;sdata=dstyUGV%2B87YbStYthIS3fOA0DT%2BYvL8AyiQXn4Lv5JI%3D&amp;reserved=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www.tn.gov/content/dam/tn/mentalhealth/documents/OAC_Remediation_List_Revised_10-10-22.pdf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app.capitol.tn.gov/apps/BillInfo/Default.aspx?BillNumber=HB1367" TargetMode="External"/><Relationship Id="rId2" Type="http://schemas.openxmlformats.org/officeDocument/2006/relationships/hyperlink" Target="https://www.tn.gov/content/tn/attorneygeneral/working-for-tennessee/filings-of-interest/opioids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attorneygeneral/documents/foi/opioids-settlements/tn-publichapter-0491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opioidprinciples.jhsph.edu/the-principles/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hyperlink" Target="https://www.naco.org/sites/default/files/documents/OSC_QuickGuide_NeedsAssessment.pdf" TargetMode="Externa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SMART@Tennessee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DFCF60-EF94-E248-94DF-6D436F03589B}"/>
              </a:ext>
            </a:extLst>
          </p:cNvPr>
          <p:cNvSpPr/>
          <p:nvPr/>
        </p:nvSpPr>
        <p:spPr>
          <a:xfrm>
            <a:off x="1436914" y="1237534"/>
            <a:ext cx="3905107" cy="83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0FD8D04-8E0B-381B-B87C-8468FE3A4477}"/>
              </a:ext>
            </a:extLst>
          </p:cNvPr>
          <p:cNvSpPr txBox="1">
            <a:spLocks/>
          </p:cNvSpPr>
          <p:nvPr/>
        </p:nvSpPr>
        <p:spPr>
          <a:xfrm>
            <a:off x="694730" y="3205269"/>
            <a:ext cx="9144000" cy="261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300" dirty="0"/>
              <a:t>AN INITIATIVE OF THE UT INSTITUTE FOR PUBLIC SERVICE</a:t>
            </a:r>
          </a:p>
          <a:p>
            <a:r>
              <a:rPr lang="en-US" sz="1400" spc="300" dirty="0"/>
              <a:t>Dr. Jennifer Tourville, Executive Director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0B4B26F-DD01-8912-B19F-8B78D2020C56}"/>
              </a:ext>
            </a:extLst>
          </p:cNvPr>
          <p:cNvSpPr txBox="1">
            <a:spLocks/>
          </p:cNvSpPr>
          <p:nvPr/>
        </p:nvSpPr>
        <p:spPr>
          <a:xfrm>
            <a:off x="694730" y="2608291"/>
            <a:ext cx="10721690" cy="59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Gotham Medium" pitchFamily="2" charset="0"/>
                <a:cs typeface="Gotham Medium" pitchFamily="2" charset="0"/>
              </a:rPr>
              <a:t>Substance Misuse and Addiction Resource for Tennessee</a:t>
            </a:r>
          </a:p>
        </p:txBody>
      </p:sp>
      <p:pic>
        <p:nvPicPr>
          <p:cNvPr id="2" name="Picture 1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3EABD0BA-ACD0-5356-4268-CA6587A9A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67" y="1062933"/>
            <a:ext cx="5130800" cy="11811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1A195A9-0039-F0BE-1E8C-F2F782794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82" y="3649356"/>
            <a:ext cx="2205313" cy="214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7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9A4CE-8919-C7E2-E2C2-E53BE4849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313" y="542152"/>
            <a:ext cx="9497373" cy="110471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cs typeface="Gotham Bold" pitchFamily="2" charset="0"/>
              </a:rPr>
              <a:t>Opioid Abatement Council Act – 2021</a:t>
            </a:r>
            <a:br>
              <a:rPr lang="en-US" sz="2800" b="1" dirty="0">
                <a:latin typeface="Century Gothic" panose="020B0502020202020204" pitchFamily="34" charset="0"/>
                <a:cs typeface="Gotham Bold" pitchFamily="2" charset="0"/>
              </a:rPr>
            </a:br>
            <a:r>
              <a:rPr lang="en-US" sz="2800" i="1" dirty="0">
                <a:latin typeface="Century Gothic" panose="020B0502020202020204" pitchFamily="34" charset="0"/>
                <a:cs typeface="Gotham Book" pitchFamily="2" charset="0"/>
              </a:rPr>
              <a:t> </a:t>
            </a:r>
            <a:r>
              <a:rPr lang="en-US" sz="1800" i="1" dirty="0">
                <a:latin typeface="Century Gothic" panose="020B0502020202020204" pitchFamily="34" charset="0"/>
                <a:cs typeface="Gotham Book" pitchFamily="2" charset="0"/>
              </a:rPr>
              <a:t>PC No. 491: To establish the fund and assemble the council</a:t>
            </a:r>
            <a:endParaRPr lang="en-US" sz="2800" i="1" dirty="0">
              <a:latin typeface="Century Gothic" panose="020B0502020202020204" pitchFamily="34" charset="0"/>
              <a:cs typeface="Gotham Book" pitchFamily="2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AF9042C-25F8-CA4A-9A44-A0452EBE32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0197109"/>
              </p:ext>
            </p:extLst>
          </p:nvPr>
        </p:nvGraphicFramePr>
        <p:xfrm>
          <a:off x="929207" y="1947498"/>
          <a:ext cx="6681592" cy="396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CB58426-A1FC-6D3E-3A01-0648B30278D6}"/>
              </a:ext>
            </a:extLst>
          </p:cNvPr>
          <p:cNvSpPr txBox="1"/>
          <p:nvPr/>
        </p:nvSpPr>
        <p:spPr>
          <a:xfrm>
            <a:off x="3996575" y="6281180"/>
            <a:ext cx="1157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  <a:cs typeface="Gotham Book" pitchFamily="2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  <a:cs typeface="Gotham Book" pitchFamily="2" charset="0"/>
                <a:hlinkClick r:id="rId7"/>
              </a:rPr>
              <a:t>PC No. 491 </a:t>
            </a:r>
            <a:endParaRPr lang="en-US" sz="800" dirty="0">
              <a:latin typeface="Century Gothic" panose="020B0502020202020204" pitchFamily="34" charset="0"/>
              <a:cs typeface="Gotham Boo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84A802-94FE-1299-B771-39A270144430}"/>
              </a:ext>
            </a:extLst>
          </p:cNvPr>
          <p:cNvSpPr txBox="1"/>
          <p:nvPr/>
        </p:nvSpPr>
        <p:spPr>
          <a:xfrm>
            <a:off x="8047828" y="3767750"/>
            <a:ext cx="1346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$429.1Million</a:t>
            </a:r>
            <a:endParaRPr lang="en-US" dirty="0">
              <a:latin typeface="Gotham Light" pitchFamily="2" charset="0"/>
              <a:cs typeface="Gotham Boo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D6481-DD16-DCAC-3784-8D249C3886A2}"/>
              </a:ext>
            </a:extLst>
          </p:cNvPr>
          <p:cNvSpPr txBox="1"/>
          <p:nvPr/>
        </p:nvSpPr>
        <p:spPr>
          <a:xfrm>
            <a:off x="7868360" y="3065499"/>
            <a:ext cx="1346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$150.185</a:t>
            </a:r>
            <a:endParaRPr lang="en-US" dirty="0">
              <a:latin typeface="Gotham Light" pitchFamily="2" charset="0"/>
              <a:cs typeface="Gotham Book" pitchFamily="2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Million</a:t>
            </a:r>
            <a:endParaRPr lang="en-US" dirty="0">
              <a:latin typeface="Gotham Light" pitchFamily="2" charset="0"/>
              <a:cs typeface="Gotham Book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AAB9C-B638-57AA-D909-E9FBF6264C3D}"/>
              </a:ext>
            </a:extLst>
          </p:cNvPr>
          <p:cNvSpPr txBox="1"/>
          <p:nvPr/>
        </p:nvSpPr>
        <p:spPr>
          <a:xfrm>
            <a:off x="9393541" y="3711830"/>
            <a:ext cx="1346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</a:t>
            </a:r>
            <a:r>
              <a:rPr lang="en-US" dirty="0">
                <a:solidFill>
                  <a:srgbClr val="FFFFFF"/>
                </a:solidFill>
                <a:latin typeface="Gotham Light" pitchFamily="2" charset="0"/>
                <a:cs typeface="Gotham Book" pitchFamily="2" charset="0"/>
              </a:rPr>
              <a:t>279.915</a:t>
            </a:r>
            <a:endParaRPr lang="en-US" dirty="0">
              <a:latin typeface="Gotham Light" pitchFamily="2" charset="0"/>
              <a:cs typeface="Gotham Book" pitchFamily="2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Million</a:t>
            </a:r>
            <a:endParaRPr lang="en-US" dirty="0">
              <a:latin typeface="Gotham Light" pitchFamily="2" charset="0"/>
              <a:cs typeface="Gotham Book" pitchFamily="2" charset="0"/>
            </a:endParaRPr>
          </a:p>
        </p:txBody>
      </p:sp>
      <p:pic>
        <p:nvPicPr>
          <p:cNvPr id="12" name="Picture 11" descr="Chart, pie chart&#10;&#10;Description automatically generated">
            <a:extLst>
              <a:ext uri="{FF2B5EF4-FFF2-40B4-BE49-F238E27FC236}">
                <a16:creationId xmlns:a16="http://schemas.microsoft.com/office/drawing/2014/main" id="{33E162B4-84B6-F90B-134C-DD8A0D1C5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9865" y="1899345"/>
            <a:ext cx="3533794" cy="40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35F0-21E3-7DF6-7039-A52A0466E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272" y="408989"/>
            <a:ext cx="10085444" cy="91797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cs typeface="Gotham Bold" pitchFamily="2" charset="0"/>
              </a:rPr>
              <a:t>Abatement Funds - County Allocations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3AF16-BC9B-8187-08C1-394B2A53EAB0}"/>
              </a:ext>
            </a:extLst>
          </p:cNvPr>
          <p:cNvSpPr txBox="1"/>
          <p:nvPr/>
        </p:nvSpPr>
        <p:spPr>
          <a:xfrm>
            <a:off x="4023360" y="6330059"/>
            <a:ext cx="30941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  <a:cs typeface="Gotham Book" pitchFamily="2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  <a:cs typeface="Gotham Book" pitchFamily="2" charset="0"/>
                <a:hlinkClick r:id="rId2"/>
              </a:rPr>
              <a:t>TN state-subdivision opioid abatement agreement</a:t>
            </a:r>
            <a:endParaRPr lang="en-US" sz="800" dirty="0">
              <a:latin typeface="Century Gothic" panose="020B0502020202020204" pitchFamily="34" charset="0"/>
              <a:cs typeface="Gotham 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ACE06-5B9A-8E9C-5EBC-D9C9F54D0019}"/>
              </a:ext>
            </a:extLst>
          </p:cNvPr>
          <p:cNvSpPr txBox="1"/>
          <p:nvPr/>
        </p:nvSpPr>
        <p:spPr>
          <a:xfrm>
            <a:off x="3025979" y="1193663"/>
            <a:ext cx="61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In calculating the county allocation percentages, the data shall be weighted as follows: 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5C22F194-08F2-FE41-E5A4-B4B54D564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671106"/>
              </p:ext>
            </p:extLst>
          </p:nvPr>
        </p:nvGraphicFramePr>
        <p:xfrm>
          <a:off x="1811276" y="2041307"/>
          <a:ext cx="8569437" cy="341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0206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F339-5503-421E-6394-64CD36D5C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650823"/>
            <a:ext cx="8818756" cy="9179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otham Black" pitchFamily="2" charset="0"/>
                <a:cs typeface="Gotham Black" pitchFamily="2" charset="0"/>
              </a:rPr>
              <a:t>County Allocation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E45CD-83C2-F7A8-0F76-B67FA8CF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3710" y="1226692"/>
            <a:ext cx="3044580" cy="73547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Gotham Bold" pitchFamily="2" charset="0"/>
                <a:cs typeface="Gotham Bold" pitchFamily="2" charset="0"/>
              </a:rPr>
              <a:t>Population 35,999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CA22455-2C38-0237-7D4B-96A8A24689B5}"/>
              </a:ext>
            </a:extLst>
          </p:cNvPr>
          <p:cNvGraphicFramePr/>
          <p:nvPr/>
        </p:nvGraphicFramePr>
        <p:xfrm>
          <a:off x="675268" y="2085278"/>
          <a:ext cx="5420732" cy="383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1C4AF2A-7BFF-34D8-5E01-CD2E10DEDC91}"/>
              </a:ext>
            </a:extLst>
          </p:cNvPr>
          <p:cNvGraphicFramePr/>
          <p:nvPr/>
        </p:nvGraphicFramePr>
        <p:xfrm>
          <a:off x="6687176" y="2085278"/>
          <a:ext cx="4829556" cy="383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61F138B-6317-03D6-A67B-4B94AF3F116E}"/>
              </a:ext>
            </a:extLst>
          </p:cNvPr>
          <p:cNvSpPr txBox="1"/>
          <p:nvPr/>
        </p:nvSpPr>
        <p:spPr>
          <a:xfrm>
            <a:off x="4018125" y="6351619"/>
            <a:ext cx="77954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  <a:latin typeface="Gotham Book" pitchFamily="2" charset="0"/>
                <a:cs typeface="Gotham Book" pitchFamily="2" charset="0"/>
              </a:rPr>
              <a:t>Source: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Gotham Book" pitchFamily="2" charset="0"/>
                <a:cs typeface="Gotham Book" pitchFamily="2" charset="0"/>
                <a:hlinkClick r:id="rId4"/>
              </a:rPr>
              <a:t>https://www.tn.gov/health/health-program-areas/pdo/pdo/data-dashboard.html</a:t>
            </a:r>
            <a:endParaRPr lang="en-US" sz="1000" dirty="0">
              <a:latin typeface="Gotham Book" pitchFamily="2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9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29C4-ACDD-D1D1-AE44-B6CCB89D8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581971"/>
            <a:ext cx="8818756" cy="9179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cs typeface="Gotham Bold" pitchFamily="2" charset="0"/>
              </a:rPr>
              <a:t>County Allocations </a:t>
            </a:r>
            <a:br>
              <a:rPr lang="en-US" sz="3600" b="1" dirty="0">
                <a:latin typeface="Century Gothic" panose="020B0502020202020204" pitchFamily="34" charset="0"/>
                <a:cs typeface="Gotham Bold" pitchFamily="2" charset="0"/>
              </a:rPr>
            </a:br>
            <a:endParaRPr lang="en-US" sz="3600" dirty="0"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15B0E5-B4B9-E2E8-5932-D42F2D70195A}"/>
              </a:ext>
            </a:extLst>
          </p:cNvPr>
          <p:cNvGrpSpPr/>
          <p:nvPr/>
        </p:nvGrpSpPr>
        <p:grpSpPr>
          <a:xfrm>
            <a:off x="2001521" y="1965126"/>
            <a:ext cx="3614974" cy="438200"/>
            <a:chOff x="-181242" y="-367242"/>
            <a:chExt cx="3054568" cy="438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785A4A-0FCA-29FB-90C8-748EFF923060}"/>
                </a:ext>
              </a:extLst>
            </p:cNvPr>
            <p:cNvSpPr/>
            <p:nvPr/>
          </p:nvSpPr>
          <p:spPr>
            <a:xfrm>
              <a:off x="-181242" y="-361042"/>
              <a:ext cx="3004758" cy="432000"/>
            </a:xfrm>
            <a:prstGeom prst="rect">
              <a:avLst/>
            </a:prstGeom>
            <a:solidFill>
              <a:srgbClr val="005295"/>
            </a:solidFill>
            <a:ln>
              <a:solidFill>
                <a:srgbClr val="929897"/>
              </a:solidFill>
            </a:ln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FE60A1-9EF2-7DF9-4E66-E4C2C5DC65F7}"/>
                </a:ext>
              </a:extLst>
            </p:cNvPr>
            <p:cNvSpPr txBox="1"/>
            <p:nvPr/>
          </p:nvSpPr>
          <p:spPr>
            <a:xfrm>
              <a:off x="-131432" y="-367242"/>
              <a:ext cx="3004758" cy="43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8016" tIns="91440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i="0" kern="1200" dirty="0">
                  <a:solidFill>
                    <a:srgbClr val="F6F6F6"/>
                  </a:solidFill>
                  <a:latin typeface="Century Gothic" panose="020B0502020202020204" pitchFamily="34" charset="0"/>
                  <a:cs typeface="Gotham Bold" pitchFamily="2" charset="0"/>
                </a:rPr>
                <a:t>Recalculating </a:t>
              </a:r>
              <a:endParaRPr lang="en-US" sz="2200" kern="1200" dirty="0">
                <a:solidFill>
                  <a:srgbClr val="F6F6F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29BD94-0430-BAC4-CE28-C44A5CA25DCA}"/>
              </a:ext>
            </a:extLst>
          </p:cNvPr>
          <p:cNvGrpSpPr/>
          <p:nvPr/>
        </p:nvGrpSpPr>
        <p:grpSpPr>
          <a:xfrm>
            <a:off x="5933440" y="1965126"/>
            <a:ext cx="3682130" cy="432000"/>
            <a:chOff x="-96000" y="69448"/>
            <a:chExt cx="3104378" cy="432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0ED1D3-4A7B-4D65-017F-08601C08896C}"/>
                </a:ext>
              </a:extLst>
            </p:cNvPr>
            <p:cNvSpPr/>
            <p:nvPr/>
          </p:nvSpPr>
          <p:spPr>
            <a:xfrm>
              <a:off x="3620" y="69448"/>
              <a:ext cx="3004758" cy="432000"/>
            </a:xfrm>
            <a:prstGeom prst="rect">
              <a:avLst/>
            </a:prstGeom>
            <a:solidFill>
              <a:srgbClr val="005295"/>
            </a:solidFill>
            <a:ln>
              <a:solidFill>
                <a:srgbClr val="929897"/>
              </a:solidFill>
            </a:ln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8F6E19-1383-914C-45D2-7675A01F12D8}"/>
                </a:ext>
              </a:extLst>
            </p:cNvPr>
            <p:cNvSpPr txBox="1"/>
            <p:nvPr/>
          </p:nvSpPr>
          <p:spPr>
            <a:xfrm>
              <a:off x="-96000" y="69448"/>
              <a:ext cx="3004758" cy="43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8016" tIns="91440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i="0" kern="1200" dirty="0">
                  <a:solidFill>
                    <a:srgbClr val="F6F6F6"/>
                  </a:solidFill>
                  <a:latin typeface="Century Gothic" panose="020B0502020202020204" pitchFamily="34" charset="0"/>
                  <a:cs typeface="Al Nile" pitchFamily="2" charset="-78"/>
                </a:rPr>
                <a:t>2% Holdback</a:t>
              </a:r>
              <a:r>
                <a:rPr lang="en-US" sz="2200" b="0" i="0" kern="1200" dirty="0">
                  <a:solidFill>
                    <a:srgbClr val="F6F6F6"/>
                  </a:solidFill>
                  <a:latin typeface="Century Gothic" panose="020B0502020202020204" pitchFamily="34" charset="0"/>
                  <a:cs typeface="Al Nile" pitchFamily="2" charset="-78"/>
                </a:rPr>
                <a:t> </a:t>
              </a:r>
              <a:endParaRPr lang="en-US" sz="2200" kern="1200" dirty="0">
                <a:solidFill>
                  <a:srgbClr val="F6F6F6"/>
                </a:solidFill>
                <a:latin typeface="Century Gothic" panose="020B0502020202020204" pitchFamily="34" charset="0"/>
                <a:cs typeface="Al Nile" pitchFamily="2" charset="-7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0D5D3F-8166-F857-BE44-D70D601D6F0A}"/>
              </a:ext>
            </a:extLst>
          </p:cNvPr>
          <p:cNvGrpSpPr/>
          <p:nvPr/>
        </p:nvGrpSpPr>
        <p:grpSpPr>
          <a:xfrm>
            <a:off x="1992383" y="2409526"/>
            <a:ext cx="3624112" cy="2871391"/>
            <a:chOff x="-4084" y="636051"/>
            <a:chExt cx="3063297" cy="35161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4D0BA2-2173-58FC-B5B7-9D70FA81CC7D}"/>
                </a:ext>
              </a:extLst>
            </p:cNvPr>
            <p:cNvSpPr/>
            <p:nvPr/>
          </p:nvSpPr>
          <p:spPr>
            <a:xfrm>
              <a:off x="3620" y="636052"/>
              <a:ext cx="3004758" cy="3262773"/>
            </a:xfrm>
            <a:prstGeom prst="rect">
              <a:avLst/>
            </a:prstGeom>
            <a:solidFill>
              <a:srgbClr val="025395">
                <a:alpha val="23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AA5221-BCA1-8B9E-750B-F99DF109F1CC}"/>
                </a:ext>
              </a:extLst>
            </p:cNvPr>
            <p:cNvSpPr txBox="1"/>
            <p:nvPr/>
          </p:nvSpPr>
          <p:spPr>
            <a:xfrm>
              <a:off x="-4084" y="636051"/>
              <a:ext cx="3063297" cy="35161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74676" rIns="99568" bIns="112014" numCol="1" spcCol="1270" anchor="t" anchorCtr="0">
              <a:noAutofit/>
            </a:bodyPr>
            <a:lstStyle/>
            <a:p>
              <a:pPr lvl="0">
                <a:spcAft>
                  <a:spcPts val="1218"/>
                </a:spcAft>
              </a:pPr>
              <a:r>
                <a:rPr lang="en-US" b="0" i="0" dirty="0">
                  <a:latin typeface="Century Gothic" panose="020B0502020202020204" pitchFamily="34" charset="0"/>
                  <a:cs typeface="Gotham Book" pitchFamily="2" charset="0"/>
                </a:rPr>
                <a:t>Per the 2021 Opioid Abatement Council Act the allocation percentages will be updated every 4 years using the same data points.</a:t>
              </a:r>
            </a:p>
            <a:p>
              <a:pPr lvl="0">
                <a:spcAft>
                  <a:spcPct val="15000"/>
                </a:spcAft>
              </a:pPr>
              <a:r>
                <a:rPr lang="en-US" b="0" i="0" dirty="0">
                  <a:latin typeface="Century Gothic" panose="020B0502020202020204" pitchFamily="34" charset="0"/>
                  <a:cs typeface="Gotham Book" pitchFamily="2" charset="0"/>
                </a:rPr>
                <a:t>Next calculation prior to 2027 payment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B6154D-679A-D372-A47B-E2E2E86847E5}"/>
              </a:ext>
            </a:extLst>
          </p:cNvPr>
          <p:cNvGrpSpPr/>
          <p:nvPr/>
        </p:nvGrpSpPr>
        <p:grpSpPr>
          <a:xfrm>
            <a:off x="6050406" y="2397127"/>
            <a:ext cx="3565164" cy="3089274"/>
            <a:chOff x="3620" y="636051"/>
            <a:chExt cx="3004758" cy="38166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DF624F-106B-68E1-C95A-CA7C461E0836}"/>
                </a:ext>
              </a:extLst>
            </p:cNvPr>
            <p:cNvSpPr/>
            <p:nvPr/>
          </p:nvSpPr>
          <p:spPr>
            <a:xfrm>
              <a:off x="3620" y="636052"/>
              <a:ext cx="3004758" cy="3262773"/>
            </a:xfrm>
            <a:prstGeom prst="rect">
              <a:avLst/>
            </a:prstGeom>
            <a:solidFill>
              <a:srgbClr val="025395">
                <a:alpha val="23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BDB2-801D-5667-21A6-B5CBB00E14BF}"/>
                </a:ext>
              </a:extLst>
            </p:cNvPr>
            <p:cNvSpPr txBox="1"/>
            <p:nvPr/>
          </p:nvSpPr>
          <p:spPr>
            <a:xfrm>
              <a:off x="3620" y="636051"/>
              <a:ext cx="3004758" cy="3816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74676" rIns="99568" bIns="112014" numCol="1" spcCol="1270" anchor="t" anchorCtr="0">
              <a:noAutofit/>
            </a:bodyPr>
            <a:lstStyle/>
            <a:p>
              <a:pPr lvl="0"/>
              <a:r>
                <a:rPr lang="en-US" b="0" i="0" dirty="0">
                  <a:latin typeface="Century Gothic" panose="020B0502020202020204" pitchFamily="34" charset="0"/>
                  <a:cs typeface="Gotham Book" pitchFamily="2" charset="0"/>
                </a:rPr>
                <a:t>Because it is possible that the data may not represent the scope of the problem in very small counties, 2% of the total county abatement funds will be held back for possible appeals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D8048A9-FFF2-AB8A-3BA6-124300D203DF}"/>
              </a:ext>
            </a:extLst>
          </p:cNvPr>
          <p:cNvSpPr txBox="1"/>
          <p:nvPr/>
        </p:nvSpPr>
        <p:spPr>
          <a:xfrm>
            <a:off x="3992880" y="6300271"/>
            <a:ext cx="5591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attorneygeneral</a:t>
            </a:r>
            <a:r>
              <a:rPr lang="en-US" sz="800" dirty="0">
                <a:latin typeface="Century Gothic" panose="020B0502020202020204" pitchFamily="34" charset="0"/>
              </a:rPr>
              <a:t>/documents/</a:t>
            </a:r>
            <a:r>
              <a:rPr lang="en-US" sz="800" dirty="0" err="1">
                <a:latin typeface="Century Gothic" panose="020B0502020202020204" pitchFamily="34" charset="0"/>
              </a:rPr>
              <a:t>foi</a:t>
            </a:r>
            <a:r>
              <a:rPr lang="en-US" sz="800" dirty="0">
                <a:latin typeface="Century Gothic" panose="020B0502020202020204" pitchFamily="34" charset="0"/>
              </a:rPr>
              <a:t>/opioids-settlements/</a:t>
            </a:r>
            <a:r>
              <a:rPr lang="en-US" sz="800" dirty="0" err="1">
                <a:latin typeface="Century Gothic" panose="020B0502020202020204" pitchFamily="34" charset="0"/>
              </a:rPr>
              <a:t>guide.pdf</a:t>
            </a:r>
            <a:endParaRPr lang="en-US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63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DE2F-2ACE-E7B3-8E95-08462E38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947" y="469862"/>
            <a:ext cx="9206106" cy="91797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County Abatement Payments - 2023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8D695BD-579D-121D-6341-C6AC39AC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34" y="1482772"/>
            <a:ext cx="7239686" cy="4615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33B1D-8095-AB7B-A191-F41CA37D47D3}"/>
              </a:ext>
            </a:extLst>
          </p:cNvPr>
          <p:cNvSpPr txBox="1"/>
          <p:nvPr/>
        </p:nvSpPr>
        <p:spPr>
          <a:xfrm>
            <a:off x="4373356" y="1108226"/>
            <a:ext cx="390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Total of $31,425,152.80 distributed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5037E-8146-AA0C-281C-175243DA6860}"/>
              </a:ext>
            </a:extLst>
          </p:cNvPr>
          <p:cNvSpPr txBox="1"/>
          <p:nvPr/>
        </p:nvSpPr>
        <p:spPr>
          <a:xfrm>
            <a:off x="4033520" y="6287980"/>
            <a:ext cx="5412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mentalhealth</a:t>
            </a:r>
            <a:r>
              <a:rPr lang="en-US" sz="800" dirty="0">
                <a:latin typeface="Century Gothic" panose="020B0502020202020204" pitchFamily="34" charset="0"/>
              </a:rPr>
              <a:t>/documents/OAC_2023_County_Funding.pdf</a:t>
            </a:r>
          </a:p>
        </p:txBody>
      </p:sp>
    </p:spTree>
    <p:extLst>
      <p:ext uri="{BB962C8B-B14F-4D97-AF65-F5344CB8AC3E}">
        <p14:creationId xmlns:p14="http://schemas.microsoft.com/office/powerpoint/2010/main" val="12450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B01B-50BA-8A7D-5803-4E7D5006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623" y="2545835"/>
            <a:ext cx="3505200" cy="1766330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latin typeface="Century Gothic" panose="020B0502020202020204" pitchFamily="34" charset="0"/>
              </a:rPr>
              <a:t>Future Abatement Payments – J&amp;J/Distributor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D86B2-924A-5F9D-BD53-2C2A65F905AE}"/>
              </a:ext>
            </a:extLst>
          </p:cNvPr>
          <p:cNvSpPr txBox="1"/>
          <p:nvPr/>
        </p:nvSpPr>
        <p:spPr>
          <a:xfrm>
            <a:off x="4033520" y="6289040"/>
            <a:ext cx="5591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attorneygeneral</a:t>
            </a:r>
            <a:r>
              <a:rPr lang="en-US" sz="800" dirty="0">
                <a:latin typeface="Century Gothic" panose="020B0502020202020204" pitchFamily="34" charset="0"/>
              </a:rPr>
              <a:t>/documents/</a:t>
            </a:r>
            <a:r>
              <a:rPr lang="en-US" sz="800" dirty="0" err="1">
                <a:latin typeface="Century Gothic" panose="020B0502020202020204" pitchFamily="34" charset="0"/>
              </a:rPr>
              <a:t>foi</a:t>
            </a:r>
            <a:r>
              <a:rPr lang="en-US" sz="800" dirty="0">
                <a:latin typeface="Century Gothic" panose="020B0502020202020204" pitchFamily="34" charset="0"/>
              </a:rPr>
              <a:t>/opioids-settlements/</a:t>
            </a:r>
            <a:r>
              <a:rPr lang="en-US" sz="800" dirty="0" err="1">
                <a:latin typeface="Century Gothic" panose="020B0502020202020204" pitchFamily="34" charset="0"/>
              </a:rPr>
              <a:t>guide.pdf</a:t>
            </a:r>
            <a:endParaRPr lang="en-US" sz="8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430C142-F6F4-407D-E1AD-D9C3E082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823" y="856615"/>
            <a:ext cx="8063335" cy="51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966F-59ED-1394-9E9F-D331734F9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358" y="670981"/>
            <a:ext cx="8818756" cy="9179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Abatement Funds – County Reporting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B17E9-5D07-621C-5A17-C1BEB214F5D8}"/>
              </a:ext>
            </a:extLst>
          </p:cNvPr>
          <p:cNvSpPr txBox="1"/>
          <p:nvPr/>
        </p:nvSpPr>
        <p:spPr>
          <a:xfrm>
            <a:off x="3099412" y="2003937"/>
            <a:ext cx="6738650" cy="553998"/>
          </a:xfrm>
          <a:prstGeom prst="rect">
            <a:avLst/>
          </a:prstGeom>
          <a:solidFill>
            <a:srgbClr val="005295"/>
          </a:solidFill>
          <a:ln>
            <a:solidFill>
              <a:schemeClr val="tx1">
                <a:lumMod val="65000"/>
                <a:lumOff val="35000"/>
                <a:alpha val="48905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6F6F6"/>
                </a:solidFill>
                <a:latin typeface="Century Gothic" panose="020B0502020202020204" pitchFamily="34" charset="0"/>
                <a:cs typeface="Gujarati MT" pitchFamily="2" charset="0"/>
              </a:rPr>
              <a:t>Biannual Reporting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74067-3AE6-D733-8722-52BFFCB858BB}"/>
              </a:ext>
            </a:extLst>
          </p:cNvPr>
          <p:cNvSpPr txBox="1"/>
          <p:nvPr/>
        </p:nvSpPr>
        <p:spPr>
          <a:xfrm>
            <a:off x="3099411" y="2557935"/>
            <a:ext cx="6738651" cy="3170099"/>
          </a:xfrm>
          <a:prstGeom prst="rect">
            <a:avLst/>
          </a:prstGeom>
          <a:solidFill>
            <a:srgbClr val="025395">
              <a:alpha val="26008"/>
            </a:srgbClr>
          </a:solidFill>
        </p:spPr>
        <p:txBody>
          <a:bodyPr wrap="square" lIns="274320" tIns="274320" rIns="274320" bIns="274320" rtlCol="0">
            <a:spAutoFit/>
          </a:bodyPr>
          <a:lstStyle/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b="0" i="0" dirty="0">
                <a:latin typeface="Century Gothic" panose="020B0502020202020204" pitchFamily="34" charset="0"/>
                <a:cs typeface="Gotham Book" pitchFamily="2" charset="0"/>
              </a:rPr>
              <a:t>Reportin</a:t>
            </a:r>
            <a:r>
              <a:rPr lang="en-US" dirty="0">
                <a:latin typeface="Century Gothic" panose="020B0502020202020204" pitchFamily="34" charset="0"/>
                <a:cs typeface="Gotham Book" pitchFamily="2" charset="0"/>
              </a:rPr>
              <a:t>g required directly to OAC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latin typeface="Century Gothic" panose="020B0502020202020204" pitchFamily="34" charset="0"/>
                <a:cs typeface="Gotham Book" pitchFamily="2" charset="0"/>
              </a:rPr>
              <a:t>What remediation strategies the county funded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latin typeface="Century Gothic" panose="020B0502020202020204" pitchFamily="34" charset="0"/>
                <a:cs typeface="Gotham Book" pitchFamily="2" charset="0"/>
              </a:rPr>
              <a:t>Total amount spent on each strategy 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latin typeface="Century Gothic" panose="020B0502020202020204" pitchFamily="34" charset="0"/>
                <a:cs typeface="Gotham Book" pitchFamily="2" charset="0"/>
              </a:rPr>
              <a:t>When the funds were spent</a:t>
            </a:r>
          </a:p>
          <a:p>
            <a:pPr marL="800100" lvl="1" indent="-342900">
              <a:spcBef>
                <a:spcPts val="1200"/>
              </a:spcBef>
              <a:spcAft>
                <a:spcPts val="1200"/>
              </a:spcAft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latin typeface="Century Gothic" panose="020B0502020202020204" pitchFamily="34" charset="0"/>
                <a:cs typeface="Gotham Book" pitchFamily="2" charset="0"/>
              </a:rPr>
              <a:t>Number of people served</a:t>
            </a:r>
          </a:p>
        </p:txBody>
      </p:sp>
    </p:spTree>
    <p:extLst>
      <p:ext uri="{BB962C8B-B14F-4D97-AF65-F5344CB8AC3E}">
        <p14:creationId xmlns:p14="http://schemas.microsoft.com/office/powerpoint/2010/main" val="258360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E607-71DA-6316-6F18-CB28E1D45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0" y="581088"/>
            <a:ext cx="8818756" cy="68231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Approved Remediation Uses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sz="2000" i="1" dirty="0">
                <a:latin typeface="Century Gothic" panose="020B0502020202020204" pitchFamily="34" charset="0"/>
              </a:rPr>
              <a:t>Core Strategies </a:t>
            </a:r>
            <a:br>
              <a:rPr lang="en-US" sz="3100" dirty="0">
                <a:latin typeface="Century Gothic" panose="020B0502020202020204" pitchFamily="34" charset="0"/>
              </a:rPr>
            </a:br>
            <a:endParaRPr lang="en-US" sz="27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5489CDD-B4C8-F5E1-D0C6-E615F1EAA363}"/>
              </a:ext>
            </a:extLst>
          </p:cNvPr>
          <p:cNvGraphicFramePr/>
          <p:nvPr/>
        </p:nvGraphicFramePr>
        <p:xfrm>
          <a:off x="2655405" y="1858417"/>
          <a:ext cx="7538145" cy="427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D8EC30-1194-D0B0-5A66-641FA24F0BD8}"/>
              </a:ext>
            </a:extLst>
          </p:cNvPr>
          <p:cNvSpPr txBox="1"/>
          <p:nvPr/>
        </p:nvSpPr>
        <p:spPr>
          <a:xfrm>
            <a:off x="4013361" y="6302610"/>
            <a:ext cx="23920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  <a:cs typeface="Gotham Book" pitchFamily="2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  <a:cs typeface="Gotham Book" pitchFamily="2" charset="0"/>
                <a:hlinkClick r:id="rId7"/>
              </a:rPr>
              <a:t>TN OAC Approved Remediation List </a:t>
            </a:r>
            <a:endParaRPr lang="en-US" sz="800" dirty="0">
              <a:latin typeface="Century Gothic" panose="020B0502020202020204" pitchFamily="34" charset="0"/>
              <a:cs typeface="Gotham Boo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BC7D2-B74D-83E6-B0E5-F11F1B857E83}"/>
              </a:ext>
            </a:extLst>
          </p:cNvPr>
          <p:cNvSpPr txBox="1"/>
          <p:nvPr/>
        </p:nvSpPr>
        <p:spPr>
          <a:xfrm>
            <a:off x="1998447" y="1348887"/>
            <a:ext cx="819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entury Gothic" panose="020B0502020202020204" pitchFamily="34" charset="0"/>
                <a:cs typeface="Gotham Book" pitchFamily="2" charset="0"/>
              </a:rPr>
              <a:t>In settlement agreements and approved by TN OAC in 2022</a:t>
            </a:r>
          </a:p>
        </p:txBody>
      </p:sp>
    </p:spTree>
    <p:extLst>
      <p:ext uri="{BB962C8B-B14F-4D97-AF65-F5344CB8AC3E}">
        <p14:creationId xmlns:p14="http://schemas.microsoft.com/office/powerpoint/2010/main" val="2677125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C485-F483-E6DE-C57E-7050F715E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535011"/>
            <a:ext cx="8818756" cy="6823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2</a:t>
            </a:r>
            <a:r>
              <a:rPr lang="en-US" sz="3600" b="1" baseline="30000" dirty="0">
                <a:latin typeface="Century Gothic" panose="020B0502020202020204" pitchFamily="34" charset="0"/>
              </a:rPr>
              <a:t>nd</a:t>
            </a:r>
            <a:r>
              <a:rPr lang="en-US" sz="3600" b="1" dirty="0">
                <a:latin typeface="Century Gothic" panose="020B0502020202020204" pitchFamily="34" charset="0"/>
              </a:rPr>
              <a:t> Wave Settlements – $490 Million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67F75-43FF-F76D-987C-7D6976B29E1C}"/>
              </a:ext>
            </a:extLst>
          </p:cNvPr>
          <p:cNvSpPr txBox="1"/>
          <p:nvPr/>
        </p:nvSpPr>
        <p:spPr>
          <a:xfrm>
            <a:off x="3510196" y="1216778"/>
            <a:ext cx="517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Century Gothic" panose="020B0502020202020204" pitchFamily="34" charset="0"/>
                <a:cs typeface="Gotham Bold" pitchFamily="2" charset="0"/>
              </a:rPr>
              <a:t>Subdivisions had to sign on by April 18</a:t>
            </a:r>
            <a:r>
              <a:rPr lang="en-US" i="1" baseline="30000" dirty="0">
                <a:latin typeface="Century Gothic" panose="020B0502020202020204" pitchFamily="34" charset="0"/>
                <a:cs typeface="Gotham Bold" pitchFamily="2" charset="0"/>
              </a:rPr>
              <a:t>th</a:t>
            </a:r>
            <a:r>
              <a:rPr lang="en-US" i="1" dirty="0">
                <a:latin typeface="Century Gothic" panose="020B0502020202020204" pitchFamily="34" charset="0"/>
                <a:cs typeface="Gotham Bold" pitchFamily="2" charset="0"/>
              </a:rPr>
              <a:t>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E35AF6-9A18-942B-8C15-60C868C96939}"/>
              </a:ext>
            </a:extLst>
          </p:cNvPr>
          <p:cNvSpPr txBox="1"/>
          <p:nvPr/>
        </p:nvSpPr>
        <p:spPr>
          <a:xfrm>
            <a:off x="4025348" y="6281531"/>
            <a:ext cx="1503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  <a:cs typeface="Gotham Book" pitchFamily="2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  <a:cs typeface="Gotham Book" pitchFamily="2" charset="0"/>
                <a:hlinkClick r:id="rId2"/>
              </a:rPr>
              <a:t>TN AG site</a:t>
            </a:r>
            <a:r>
              <a:rPr lang="en-US" sz="800" dirty="0">
                <a:latin typeface="Century Gothic" panose="020B0502020202020204" pitchFamily="34" charset="0"/>
                <a:cs typeface="Gotham Book" pitchFamily="2" charset="0"/>
              </a:rPr>
              <a:t>, </a:t>
            </a:r>
            <a:r>
              <a:rPr lang="en-US" sz="800" dirty="0">
                <a:latin typeface="Century Gothic" panose="020B0502020202020204" pitchFamily="34" charset="0"/>
                <a:cs typeface="Gotham Book" pitchFamily="2" charset="0"/>
                <a:hlinkClick r:id="rId3"/>
              </a:rPr>
              <a:t>HB1367</a:t>
            </a:r>
            <a:endParaRPr lang="en-US" sz="800" dirty="0">
              <a:latin typeface="Century Gothic" panose="020B0502020202020204" pitchFamily="34" charset="0"/>
              <a:cs typeface="Gotham Book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443029-B171-C4CC-EE56-4BFA32B52187}"/>
              </a:ext>
            </a:extLst>
          </p:cNvPr>
          <p:cNvSpPr/>
          <p:nvPr/>
        </p:nvSpPr>
        <p:spPr>
          <a:xfrm>
            <a:off x="1357058" y="2119198"/>
            <a:ext cx="4342702" cy="536423"/>
          </a:xfrm>
          <a:prstGeom prst="rect">
            <a:avLst/>
          </a:prstGeom>
          <a:solidFill>
            <a:srgbClr val="005295"/>
          </a:solidFill>
        </p:spPr>
        <p:txBody>
          <a:bodyPr lIns="182880" tIns="91440" rIns="182880" bIns="91440"/>
          <a:lstStyle/>
          <a:p>
            <a:pPr lvl="0" algn="ctr"/>
            <a:r>
              <a:rPr lang="en-US" sz="2200" dirty="0">
                <a:solidFill>
                  <a:srgbClr val="F6F6F6"/>
                </a:solidFill>
                <a:latin typeface="Century Gothic" panose="020B0502020202020204" pitchFamily="34" charset="0"/>
                <a:cs typeface="Gotham Book" pitchFamily="2" charset="0"/>
              </a:rPr>
              <a:t>Distributors and Pharmacies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E1A01-2E3B-692A-6216-61BBF7FF1617}"/>
              </a:ext>
            </a:extLst>
          </p:cNvPr>
          <p:cNvSpPr/>
          <p:nvPr/>
        </p:nvSpPr>
        <p:spPr>
          <a:xfrm>
            <a:off x="6162676" y="2655620"/>
            <a:ext cx="4342702" cy="3024374"/>
          </a:xfrm>
          <a:prstGeom prst="rect">
            <a:avLst/>
          </a:prstGeom>
          <a:solidFill>
            <a:srgbClr val="025395">
              <a:alpha val="23000"/>
            </a:srgbClr>
          </a:solidFill>
        </p:spPr>
        <p:txBody>
          <a:bodyPr lIns="182880" tIns="182880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HB1367/SB0637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Adds these five additional companies to the statewide opioid settlement agreement.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Amends TCA so that the second wave monies will be subject to the same rules as the first wave and will be distributed in the same way.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E57570-D677-CF11-DBB5-B308BBBBDD49}"/>
              </a:ext>
            </a:extLst>
          </p:cNvPr>
          <p:cNvSpPr/>
          <p:nvPr/>
        </p:nvSpPr>
        <p:spPr>
          <a:xfrm>
            <a:off x="1357058" y="2655621"/>
            <a:ext cx="4342702" cy="3024374"/>
          </a:xfrm>
          <a:prstGeom prst="rect">
            <a:avLst/>
          </a:prstGeom>
          <a:solidFill>
            <a:srgbClr val="005295">
              <a:alpha val="23000"/>
            </a:srgbClr>
          </a:solidFill>
        </p:spPr>
        <p:txBody>
          <a:bodyPr lIns="182880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Allergan - $57 million over 7 years 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Teva - $96 million over 13 years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CVS - $127 million over 10 years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Walgreens - $138 million over 15 years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Gotham Book" pitchFamily="2" charset="0"/>
              </a:rPr>
              <a:t>Walmart - $72 million in one payment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909444-EF06-B89F-EB9C-CB0E3078CAEC}"/>
              </a:ext>
            </a:extLst>
          </p:cNvPr>
          <p:cNvSpPr/>
          <p:nvPr/>
        </p:nvSpPr>
        <p:spPr>
          <a:xfrm>
            <a:off x="6162676" y="2119197"/>
            <a:ext cx="4342702" cy="536423"/>
          </a:xfrm>
          <a:prstGeom prst="rect">
            <a:avLst/>
          </a:prstGeom>
          <a:solidFill>
            <a:srgbClr val="005295"/>
          </a:solidFill>
        </p:spPr>
        <p:txBody>
          <a:bodyPr lIns="182880" tIns="91440" rIns="182880" bIns="91440"/>
          <a:lstStyle/>
          <a:p>
            <a:pPr lvl="0" algn="ctr"/>
            <a:r>
              <a:rPr lang="en-US" sz="2200" dirty="0">
                <a:solidFill>
                  <a:srgbClr val="F6F6F6"/>
                </a:solidFill>
                <a:latin typeface="Century Gothic" panose="020B0502020202020204" pitchFamily="34" charset="0"/>
                <a:cs typeface="Gotham Book" pitchFamily="2" charset="0"/>
              </a:rPr>
              <a:t>2023 introduced legislation</a:t>
            </a:r>
          </a:p>
        </p:txBody>
      </p:sp>
    </p:spTree>
    <p:extLst>
      <p:ext uri="{BB962C8B-B14F-4D97-AF65-F5344CB8AC3E}">
        <p14:creationId xmlns:p14="http://schemas.microsoft.com/office/powerpoint/2010/main" val="1215969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4540E-E3D7-C24F-45A5-ED048035E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646830"/>
            <a:ext cx="8818756" cy="9179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Al Nile" pitchFamily="2" charset="-78"/>
              </a:rPr>
              <a:t>Abatement Funds – Community Grants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907AB-DB41-B8DD-8669-A209F5DC3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622" y="1670870"/>
            <a:ext cx="9144000" cy="411271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entury Gothic" panose="020B0502020202020204" pitchFamily="34" charset="0"/>
              </a:rPr>
              <a:t>Per the Abatement Act: The council shall disburse the remaining 65% of such proceeds for statewide, regional, or local opioid abatement and remediation purposes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2023: $72 million available for distribution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Approved remediation uses the same as county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Hoping to accept applications fall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Reporting to be determined by OAC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3A16DD2B-E86B-E440-EC38-D096C89D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016" y="2568778"/>
            <a:ext cx="3712684" cy="3477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16AEC3-D48F-1E33-3969-BA057B8BDFB8}"/>
              </a:ext>
            </a:extLst>
          </p:cNvPr>
          <p:cNvSpPr txBox="1"/>
          <p:nvPr/>
        </p:nvSpPr>
        <p:spPr>
          <a:xfrm>
            <a:off x="4011930" y="6309360"/>
            <a:ext cx="15199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  <a:hlinkClick r:id="rId3"/>
              </a:rPr>
              <a:t>TN Abatement Act</a:t>
            </a:r>
            <a:endParaRPr lang="en-US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7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D830-5DC2-B04A-78FC-DE224C2C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1683149"/>
            <a:ext cx="8818756" cy="917970"/>
          </a:xfrm>
        </p:spPr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Opioid Abatement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D6156-CD64-B10B-83EC-62E13455F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82328"/>
            <a:ext cx="9144000" cy="1655762"/>
          </a:xfrm>
        </p:spPr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TCSA Legislative Conference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May 24, 2023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Gatlinburg, TN</a:t>
            </a:r>
          </a:p>
        </p:txBody>
      </p:sp>
    </p:spTree>
    <p:extLst>
      <p:ext uri="{BB962C8B-B14F-4D97-AF65-F5344CB8AC3E}">
        <p14:creationId xmlns:p14="http://schemas.microsoft.com/office/powerpoint/2010/main" val="65834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8279-72E5-CD63-A1C7-7E2E1AE9C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534842"/>
            <a:ext cx="8818756" cy="9179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Endo Bankruptcy: Pending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DDD18B-7237-0A97-29F7-EAC3A42A7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106775"/>
              </p:ext>
            </p:extLst>
          </p:nvPr>
        </p:nvGraphicFramePr>
        <p:xfrm>
          <a:off x="1209725" y="1777392"/>
          <a:ext cx="9144000" cy="2640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345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B444-DD2F-6C80-4769-C3F2A2679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498101"/>
            <a:ext cx="8818756" cy="9179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Assemble a Task Force 5-7 Reps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34D5F3-D775-CAFF-F8D9-2CE882F57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298657"/>
              </p:ext>
            </p:extLst>
          </p:nvPr>
        </p:nvGraphicFramePr>
        <p:xfrm>
          <a:off x="1014719" y="1409246"/>
          <a:ext cx="9824516" cy="4039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270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3738-024C-85C0-6897-14368563D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326" y="664859"/>
            <a:ext cx="8818756" cy="9179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Johns Hopkins Five Guiding Principles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8F0D04C-60F9-8682-E91E-DC55A3BAA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8559266"/>
              </p:ext>
            </p:extLst>
          </p:nvPr>
        </p:nvGraphicFramePr>
        <p:xfrm>
          <a:off x="1257258" y="1582829"/>
          <a:ext cx="9423824" cy="3916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5FC4A4-7EC4-A547-BCBA-50081BB34C48}"/>
              </a:ext>
            </a:extLst>
          </p:cNvPr>
          <p:cNvSpPr txBox="1"/>
          <p:nvPr/>
        </p:nvSpPr>
        <p:spPr>
          <a:xfrm>
            <a:off x="4048018" y="6302610"/>
            <a:ext cx="22236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</a:t>
            </a:r>
            <a:r>
              <a:rPr lang="en-US" sz="800" dirty="0">
                <a:latin typeface="Century Gothic" panose="020B0502020202020204" pitchFamily="34" charset="0"/>
                <a:hlinkClick r:id="rId7"/>
              </a:rPr>
              <a:t>Johns Hopkins Guiding Principles </a:t>
            </a:r>
            <a:endParaRPr lang="en-US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13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DB57-3084-06DD-8874-7EDE8DD92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674681"/>
            <a:ext cx="8818756" cy="9179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Conduct a Local Needs Assessment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41554E0-1D29-09D5-021A-6D1C613324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366214"/>
              </p:ext>
            </p:extLst>
          </p:nvPr>
        </p:nvGraphicFramePr>
        <p:xfrm>
          <a:off x="1551398" y="1785940"/>
          <a:ext cx="9116602" cy="397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D7F68D-0CC4-7A72-EECB-2E1D1A23BDCA}"/>
              </a:ext>
            </a:extLst>
          </p:cNvPr>
          <p:cNvSpPr txBox="1"/>
          <p:nvPr/>
        </p:nvSpPr>
        <p:spPr>
          <a:xfrm>
            <a:off x="4037744" y="6302610"/>
            <a:ext cx="3267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 </a:t>
            </a:r>
            <a:r>
              <a:rPr lang="en-US" sz="800" dirty="0">
                <a:latin typeface="Century Gothic" panose="020B0502020202020204" pitchFamily="34" charset="0"/>
                <a:hlinkClick r:id="rId7"/>
              </a:rPr>
              <a:t>NACO/JH Guide for conducting a needs assessment </a:t>
            </a:r>
            <a:endParaRPr lang="en-US" sz="8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E5A34-0DBF-7C89-B1E0-4E12897AFD24}"/>
              </a:ext>
            </a:extLst>
          </p:cNvPr>
          <p:cNvSpPr txBox="1"/>
          <p:nvPr/>
        </p:nvSpPr>
        <p:spPr>
          <a:xfrm>
            <a:off x="2437456" y="1248313"/>
            <a:ext cx="755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Determine how to disburse limited resources for maximum impact </a:t>
            </a:r>
          </a:p>
        </p:txBody>
      </p:sp>
    </p:spTree>
    <p:extLst>
      <p:ext uri="{BB962C8B-B14F-4D97-AF65-F5344CB8AC3E}">
        <p14:creationId xmlns:p14="http://schemas.microsoft.com/office/powerpoint/2010/main" val="3367383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CC0DD3E-2CF7-4E02-01E4-269C7A053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227144"/>
              </p:ext>
            </p:extLst>
          </p:nvPr>
        </p:nvGraphicFramePr>
        <p:xfrm>
          <a:off x="1327580" y="1563359"/>
          <a:ext cx="9536840" cy="373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4516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455B-8E2D-DF39-DA4E-87D8BD8FE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689628"/>
            <a:ext cx="8818756" cy="9179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IPS SMART Consultants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C944107-D0F7-E57B-1477-31CF485EF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677273"/>
              </p:ext>
            </p:extLst>
          </p:nvPr>
        </p:nvGraphicFramePr>
        <p:xfrm>
          <a:off x="1525712" y="1951860"/>
          <a:ext cx="9140575" cy="3667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59D26F5-F2EB-9875-A947-BD5D26A4D01C}"/>
              </a:ext>
            </a:extLst>
          </p:cNvPr>
          <p:cNvSpPr txBox="1"/>
          <p:nvPr/>
        </p:nvSpPr>
        <p:spPr>
          <a:xfrm>
            <a:off x="3753852" y="1238266"/>
            <a:ext cx="468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Starting July 2023 in each grand division </a:t>
            </a:r>
          </a:p>
        </p:txBody>
      </p:sp>
    </p:spTree>
    <p:extLst>
      <p:ext uri="{BB962C8B-B14F-4D97-AF65-F5344CB8AC3E}">
        <p14:creationId xmlns:p14="http://schemas.microsoft.com/office/powerpoint/2010/main" val="1852758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74EDA4-560E-50ED-FEED-ECB3A9A86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5295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SMART.Tennessee.edu</a:t>
            </a:r>
            <a:endParaRPr lang="en-US" sz="3600" dirty="0">
              <a:solidFill>
                <a:srgbClr val="00529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dirty="0">
                <a:solidFill>
                  <a:srgbClr val="005295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SMART@Tennessee.edu</a:t>
            </a:r>
            <a:r>
              <a:rPr lang="en-US" sz="3600" dirty="0">
                <a:solidFill>
                  <a:srgbClr val="005295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2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88AE-32AE-4B7A-910C-3ED7B263A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570020"/>
            <a:ext cx="8818756" cy="9179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cs typeface="Al Nile" pitchFamily="2" charset="-78"/>
              </a:rPr>
              <a:t>The “Three Buckets”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7F0980-4696-3768-3777-42B605C8BB73}"/>
              </a:ext>
            </a:extLst>
          </p:cNvPr>
          <p:cNvGraphicFramePr/>
          <p:nvPr/>
        </p:nvGraphicFramePr>
        <p:xfrm>
          <a:off x="2367280" y="1487990"/>
          <a:ext cx="7457440" cy="404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029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CFC5-3D7D-8A67-D9C5-781C3216C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063" y="657791"/>
            <a:ext cx="9700997" cy="71135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Total Current Settlement Amounts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49DA00E7-29CF-E5FC-3E9B-974988A7D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8" b="9325"/>
          <a:stretch/>
        </p:blipFill>
        <p:spPr>
          <a:xfrm>
            <a:off x="1754403" y="2016516"/>
            <a:ext cx="8954318" cy="4122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EA0F9-8E5D-1C0E-9A89-86A87CA693AE}"/>
              </a:ext>
            </a:extLst>
          </p:cNvPr>
          <p:cNvSpPr txBox="1"/>
          <p:nvPr/>
        </p:nvSpPr>
        <p:spPr>
          <a:xfrm>
            <a:off x="4095484" y="1323498"/>
            <a:ext cx="400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entury Gothic" panose="020B0502020202020204" pitchFamily="34" charset="0"/>
                <a:cs typeface="Gotham Book" pitchFamily="2" charset="0"/>
              </a:rPr>
              <a:t>Total of $613 million over 18 years</a:t>
            </a:r>
          </a:p>
        </p:txBody>
      </p:sp>
    </p:spTree>
    <p:extLst>
      <p:ext uri="{BB962C8B-B14F-4D97-AF65-F5344CB8AC3E}">
        <p14:creationId xmlns:p14="http://schemas.microsoft.com/office/powerpoint/2010/main" val="308906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69492AF-4746-46B7-3B2A-971C451EDFD7}"/>
              </a:ext>
            </a:extLst>
          </p:cNvPr>
          <p:cNvGrpSpPr/>
          <p:nvPr/>
        </p:nvGrpSpPr>
        <p:grpSpPr>
          <a:xfrm>
            <a:off x="6700853" y="1235160"/>
            <a:ext cx="4884554" cy="4079901"/>
            <a:chOff x="6711739" y="1490648"/>
            <a:chExt cx="4884554" cy="4079901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2819AF26-DAAD-7D2F-02CF-E6368C653D61}"/>
                </a:ext>
              </a:extLst>
            </p:cNvPr>
            <p:cNvGraphicFramePr/>
            <p:nvPr/>
          </p:nvGraphicFramePr>
          <p:xfrm>
            <a:off x="6711739" y="1490648"/>
            <a:ext cx="4884554" cy="40799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7BB9BE-489C-07DC-F3A8-904941ECD1A4}"/>
                </a:ext>
              </a:extLst>
            </p:cNvPr>
            <p:cNvSpPr txBox="1"/>
            <p:nvPr/>
          </p:nvSpPr>
          <p:spPr>
            <a:xfrm>
              <a:off x="9365621" y="2098186"/>
              <a:ext cx="1346077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dirty="0">
                  <a:solidFill>
                    <a:srgbClr val="FFFFFF"/>
                  </a:solidFill>
                  <a:effectLst/>
                  <a:latin typeface="Gotham Light" pitchFamily="2" charset="0"/>
                  <a:cs typeface="Gotham Book" pitchFamily="2" charset="0"/>
                </a:rPr>
                <a:t>$91.95 Million</a:t>
              </a:r>
              <a:endParaRPr lang="en-US" sz="1300" dirty="0">
                <a:latin typeface="Gotham Light" pitchFamily="2" charset="0"/>
                <a:cs typeface="Gotham Book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2C74CE-F862-1982-4AC7-F574157C9E4F}"/>
              </a:ext>
            </a:extLst>
          </p:cNvPr>
          <p:cNvSpPr txBox="1"/>
          <p:nvPr/>
        </p:nvSpPr>
        <p:spPr>
          <a:xfrm>
            <a:off x="718564" y="1918393"/>
            <a:ext cx="6226522" cy="2862322"/>
          </a:xfrm>
          <a:prstGeom prst="rect">
            <a:avLst/>
          </a:prstGeom>
          <a:solidFill>
            <a:srgbClr val="025395">
              <a:alpha val="26008"/>
            </a:srgbClr>
          </a:solidFill>
        </p:spPr>
        <p:txBody>
          <a:bodyPr wrap="square" lIns="274320" tIns="274320" rIns="274320" bIns="274320" rtlCol="0">
            <a:spAutoFit/>
          </a:bodyPr>
          <a:lstStyle/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entury Gothic" panose="020B0502020202020204" pitchFamily="34" charset="0"/>
                <a:cs typeface="Al Nile" pitchFamily="2" charset="-78"/>
              </a:rPr>
              <a:t>15% of all settlements will go directly into the State General Fund to be used for opioid remediation.</a:t>
            </a:r>
          </a:p>
          <a:p>
            <a:pPr marL="342900" lvl="0" indent="-342900">
              <a:lnSpc>
                <a:spcPct val="100000"/>
              </a:lnSpc>
              <a:spcBef>
                <a:spcPct val="0"/>
              </a:spcBef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entury Gothic" panose="020B0502020202020204" pitchFamily="34" charset="0"/>
                <a:cs typeface="Al Nile" pitchFamily="2" charset="-78"/>
              </a:rPr>
              <a:t>Maximum total: $91.950 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entury Gothic" panose="020B0502020202020204" pitchFamily="34" charset="0"/>
                <a:cs typeface="Al Nile" pitchFamily="2" charset="-78"/>
              </a:rPr>
              <a:t>Distributors - $74.8 million over 18 years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lr>
                <a:srgbClr val="025395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entury Gothic" panose="020B0502020202020204" pitchFamily="34" charset="0"/>
                <a:cs typeface="Al Nile" pitchFamily="2" charset="-78"/>
              </a:rPr>
              <a:t>J&amp;J/Janssen - $17.1 million over 10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173C8-C5EA-19A8-AA67-709118CFCB4E}"/>
              </a:ext>
            </a:extLst>
          </p:cNvPr>
          <p:cNvSpPr txBox="1"/>
          <p:nvPr/>
        </p:nvSpPr>
        <p:spPr>
          <a:xfrm>
            <a:off x="718564" y="1287451"/>
            <a:ext cx="6226522" cy="630942"/>
          </a:xfrm>
          <a:prstGeom prst="rect">
            <a:avLst/>
          </a:prstGeom>
          <a:solidFill>
            <a:srgbClr val="005295"/>
          </a:solidFill>
          <a:ln>
            <a:solidFill>
              <a:schemeClr val="tx1">
                <a:lumMod val="65000"/>
                <a:lumOff val="35000"/>
                <a:alpha val="48905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6F6F6"/>
                </a:solidFill>
                <a:latin typeface="Century Gothic" panose="020B0502020202020204" pitchFamily="34" charset="0"/>
                <a:cs typeface="Al Nile" pitchFamily="2" charset="-78"/>
              </a:rPr>
              <a:t>State Funds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2EA5E-6B58-B39E-7EE6-6C460B948310}"/>
              </a:ext>
            </a:extLst>
          </p:cNvPr>
          <p:cNvSpPr txBox="1"/>
          <p:nvPr/>
        </p:nvSpPr>
        <p:spPr>
          <a:xfrm>
            <a:off x="9446273" y="3121221"/>
            <a:ext cx="1346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$91.95 Million</a:t>
            </a:r>
            <a:endParaRPr lang="en-US" sz="1400" dirty="0">
              <a:latin typeface="Gotham Light" pitchFamily="2" charset="0"/>
              <a:cs typeface="Gotham Boo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DD401-135F-862B-9974-910A913DCC08}"/>
              </a:ext>
            </a:extLst>
          </p:cNvPr>
          <p:cNvSpPr txBox="1"/>
          <p:nvPr/>
        </p:nvSpPr>
        <p:spPr>
          <a:xfrm>
            <a:off x="8019544" y="3582888"/>
            <a:ext cx="1346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$429.1 Million</a:t>
            </a:r>
            <a:endParaRPr lang="en-US" sz="1400" dirty="0">
              <a:latin typeface="Gotham Light" pitchFamily="2" charset="0"/>
              <a:cs typeface="Gotham Boo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3609-548E-7749-1F9D-E9AE4EE2737D}"/>
              </a:ext>
            </a:extLst>
          </p:cNvPr>
          <p:cNvSpPr txBox="1"/>
          <p:nvPr/>
        </p:nvSpPr>
        <p:spPr>
          <a:xfrm>
            <a:off x="4013200" y="6302769"/>
            <a:ext cx="5591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attorneygeneral</a:t>
            </a:r>
            <a:r>
              <a:rPr lang="en-US" sz="800" dirty="0">
                <a:latin typeface="Century Gothic" panose="020B0502020202020204" pitchFamily="34" charset="0"/>
              </a:rPr>
              <a:t>/documents/</a:t>
            </a:r>
            <a:r>
              <a:rPr lang="en-US" sz="800" dirty="0" err="1">
                <a:latin typeface="Century Gothic" panose="020B0502020202020204" pitchFamily="34" charset="0"/>
              </a:rPr>
              <a:t>foi</a:t>
            </a:r>
            <a:r>
              <a:rPr lang="en-US" sz="800" dirty="0">
                <a:latin typeface="Century Gothic" panose="020B0502020202020204" pitchFamily="34" charset="0"/>
              </a:rPr>
              <a:t>/opioids-settlements/</a:t>
            </a:r>
            <a:r>
              <a:rPr lang="en-US" sz="800" dirty="0" err="1">
                <a:latin typeface="Century Gothic" panose="020B0502020202020204" pitchFamily="34" charset="0"/>
              </a:rPr>
              <a:t>guide.pdf</a:t>
            </a:r>
            <a:endParaRPr lang="en-US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2C74CE-F862-1982-4AC7-F574157C9E4F}"/>
              </a:ext>
            </a:extLst>
          </p:cNvPr>
          <p:cNvSpPr txBox="1"/>
          <p:nvPr/>
        </p:nvSpPr>
        <p:spPr>
          <a:xfrm>
            <a:off x="750313" y="1523448"/>
            <a:ext cx="6807258" cy="4462760"/>
          </a:xfrm>
          <a:prstGeom prst="rect">
            <a:avLst/>
          </a:prstGeom>
          <a:solidFill>
            <a:srgbClr val="025395">
              <a:alpha val="26008"/>
            </a:srgbClr>
          </a:solidFill>
          <a:ln>
            <a:noFill/>
          </a:ln>
        </p:spPr>
        <p:txBody>
          <a:bodyPr wrap="square" lIns="274320" tIns="274320" rIns="274320" bIns="274320" rtlCol="0">
            <a:spAutoFit/>
          </a:bodyPr>
          <a:lstStyle/>
          <a:p>
            <a:pPr marL="285750" lvl="0" indent="-285750">
              <a:spcAft>
                <a:spcPts val="1200"/>
              </a:spcAft>
              <a:buClr>
                <a:srgbClr val="00529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15% of all settlements will be distributed among all subdivisions that signed onto the litigations</a:t>
            </a:r>
          </a:p>
          <a:p>
            <a:pPr marL="285750" lvl="0" indent="-285750">
              <a:spcAft>
                <a:spcPts val="1200"/>
              </a:spcAft>
              <a:buClr>
                <a:srgbClr val="00529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Allocations were set by the Plaintiff's Executive Committee based on impact and health expenditure metrics and will not change over time</a:t>
            </a:r>
          </a:p>
          <a:p>
            <a:pPr marL="285750" lvl="0" indent="-285750">
              <a:buClr>
                <a:srgbClr val="00529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Funds must be used for: </a:t>
            </a:r>
          </a:p>
          <a:p>
            <a:pPr marL="742950" lvl="1" indent="-285750">
              <a:buClr>
                <a:srgbClr val="00529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Future opioid remediation </a:t>
            </a:r>
          </a:p>
          <a:p>
            <a:pPr marL="742950" lvl="1" indent="-285750">
              <a:buClr>
                <a:srgbClr val="00529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Reimbursement for past remediation expenditures</a:t>
            </a:r>
          </a:p>
          <a:p>
            <a:pPr marL="742950" lvl="1" indent="-285750">
              <a:spcAft>
                <a:spcPts val="1200"/>
              </a:spcAft>
              <a:buClr>
                <a:srgbClr val="00529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Reasonable related administrative expenditures </a:t>
            </a:r>
          </a:p>
          <a:p>
            <a:pPr marL="285750" lvl="0" indent="-285750">
              <a:buClr>
                <a:srgbClr val="005295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Reporting – every 6 months to </a:t>
            </a:r>
            <a:r>
              <a:rPr lang="en-US" sz="1400" dirty="0" err="1">
                <a:latin typeface="Century Gothic" panose="020B0502020202020204" pitchFamily="34" charset="0"/>
                <a:cs typeface="Gotham Book" pitchFamily="2" charset="0"/>
              </a:rPr>
              <a:t>BrownGreer</a:t>
            </a: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, only required if funds are spent on non-remediation purposes (first due March 31, 2023, if required)</a:t>
            </a:r>
          </a:p>
          <a:p>
            <a:pPr marL="285750" lvl="0" indent="-285750">
              <a:buClr>
                <a:srgbClr val="005295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Century Gothic" panose="020B0502020202020204" pitchFamily="34" charset="0"/>
              <a:cs typeface="Gotham Book" pitchFamily="2" charset="0"/>
            </a:endParaRPr>
          </a:p>
          <a:p>
            <a:pPr lvl="0">
              <a:buClr>
                <a:srgbClr val="005295"/>
              </a:buClr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Total maximum: </a:t>
            </a:r>
            <a:r>
              <a:rPr lang="en-US" sz="1400" b="1" dirty="0">
                <a:latin typeface="Century Gothic" panose="020B0502020202020204" pitchFamily="34" charset="0"/>
                <a:cs typeface="Gotham Book" pitchFamily="2" charset="0"/>
              </a:rPr>
              <a:t>$91.950 million</a:t>
            </a: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 </a:t>
            </a:r>
          </a:p>
          <a:p>
            <a:pPr lvl="1">
              <a:buClr>
                <a:srgbClr val="005295"/>
              </a:buClr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Distributors -  $74.8 million over 18 years</a:t>
            </a:r>
          </a:p>
          <a:p>
            <a:pPr lvl="1">
              <a:buClr>
                <a:srgbClr val="005295"/>
              </a:buClr>
            </a:pPr>
            <a:r>
              <a:rPr lang="en-US" sz="1400" dirty="0">
                <a:latin typeface="Century Gothic" panose="020B0502020202020204" pitchFamily="34" charset="0"/>
                <a:cs typeface="Gotham Book" pitchFamily="2" charset="0"/>
              </a:rPr>
              <a:t>J&amp;J Janssen - $17.1 million over 10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173C8-C5EA-19A8-AA67-709118CFCB4E}"/>
              </a:ext>
            </a:extLst>
          </p:cNvPr>
          <p:cNvSpPr txBox="1"/>
          <p:nvPr/>
        </p:nvSpPr>
        <p:spPr>
          <a:xfrm>
            <a:off x="750313" y="892506"/>
            <a:ext cx="6807258" cy="630942"/>
          </a:xfrm>
          <a:prstGeom prst="rect">
            <a:avLst/>
          </a:prstGeom>
          <a:solidFill>
            <a:srgbClr val="005295"/>
          </a:solidFill>
          <a:ln>
            <a:solidFill>
              <a:schemeClr val="tx1">
                <a:lumMod val="65000"/>
                <a:lumOff val="35000"/>
                <a:alpha val="48905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6F6F6"/>
                </a:solidFill>
                <a:latin typeface="Century Gothic" panose="020B0502020202020204" pitchFamily="34" charset="0"/>
                <a:cs typeface="Gotham Black" pitchFamily="2" charset="0"/>
              </a:rPr>
              <a:t>Subdivision Funds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F49652-FE94-3EB7-2E70-5BF5610E9E90}"/>
              </a:ext>
            </a:extLst>
          </p:cNvPr>
          <p:cNvGraphicFramePr/>
          <p:nvPr/>
        </p:nvGraphicFramePr>
        <p:xfrm>
          <a:off x="7346738" y="1523448"/>
          <a:ext cx="4388061" cy="3805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B1B44E8-24C7-22DC-64D6-DD38407F0597}"/>
              </a:ext>
            </a:extLst>
          </p:cNvPr>
          <p:cNvSpPr txBox="1"/>
          <p:nvPr/>
        </p:nvSpPr>
        <p:spPr>
          <a:xfrm>
            <a:off x="10108245" y="3136610"/>
            <a:ext cx="134607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$91.95 Million</a:t>
            </a:r>
            <a:endParaRPr lang="en-US" sz="1300" dirty="0">
              <a:latin typeface="Gotham Light" pitchFamily="2" charset="0"/>
              <a:cs typeface="Gotham 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EB1EDD-B6AF-17EB-D663-0FFD90899C9B}"/>
              </a:ext>
            </a:extLst>
          </p:cNvPr>
          <p:cNvSpPr txBox="1"/>
          <p:nvPr/>
        </p:nvSpPr>
        <p:spPr>
          <a:xfrm>
            <a:off x="9540769" y="2374631"/>
            <a:ext cx="134607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$91.95 Million</a:t>
            </a:r>
            <a:endParaRPr lang="en-US" sz="1300" dirty="0">
              <a:latin typeface="Gotham Light" pitchFamily="2" charset="0"/>
              <a:cs typeface="Gotham 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D47DE-C7F0-688E-51FB-BC4A1BDF2A27}"/>
              </a:ext>
            </a:extLst>
          </p:cNvPr>
          <p:cNvSpPr txBox="1"/>
          <p:nvPr/>
        </p:nvSpPr>
        <p:spPr>
          <a:xfrm>
            <a:off x="8300108" y="3517898"/>
            <a:ext cx="1346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effectLst/>
                <a:latin typeface="Gotham Light" pitchFamily="2" charset="0"/>
                <a:cs typeface="Gotham Book" pitchFamily="2" charset="0"/>
              </a:rPr>
              <a:t>$429.1  Million</a:t>
            </a:r>
            <a:endParaRPr lang="en-US" sz="1400" dirty="0">
              <a:latin typeface="Gotham Light" pitchFamily="2" charset="0"/>
              <a:cs typeface="Gotham Boo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7230D-E8E1-B884-4A72-6481E5638FC8}"/>
              </a:ext>
            </a:extLst>
          </p:cNvPr>
          <p:cNvSpPr txBox="1"/>
          <p:nvPr/>
        </p:nvSpPr>
        <p:spPr>
          <a:xfrm>
            <a:off x="4013200" y="6268427"/>
            <a:ext cx="5591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attorneygeneral</a:t>
            </a:r>
            <a:r>
              <a:rPr lang="en-US" sz="800" dirty="0">
                <a:latin typeface="Century Gothic" panose="020B0502020202020204" pitchFamily="34" charset="0"/>
              </a:rPr>
              <a:t>/documents/</a:t>
            </a:r>
            <a:r>
              <a:rPr lang="en-US" sz="800" dirty="0" err="1">
                <a:latin typeface="Century Gothic" panose="020B0502020202020204" pitchFamily="34" charset="0"/>
              </a:rPr>
              <a:t>foi</a:t>
            </a:r>
            <a:r>
              <a:rPr lang="en-US" sz="800" dirty="0">
                <a:latin typeface="Century Gothic" panose="020B0502020202020204" pitchFamily="34" charset="0"/>
              </a:rPr>
              <a:t>/opioids-settlements/</a:t>
            </a:r>
            <a:r>
              <a:rPr lang="en-US" sz="800" dirty="0" err="1">
                <a:latin typeface="Century Gothic" panose="020B0502020202020204" pitchFamily="34" charset="0"/>
              </a:rPr>
              <a:t>guide.pdf</a:t>
            </a:r>
            <a:endParaRPr lang="en-US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9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64268-DADC-D38F-A7F7-F6A29C026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622" y="702100"/>
            <a:ext cx="8818756" cy="9179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Distributed Subdivision Funds - 2022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BF7A44E-5895-1D33-6E56-8C13C55C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1676400"/>
            <a:ext cx="6375400" cy="2019300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CEAB983-0286-39A9-660E-E6DE2EACE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757" y="3695700"/>
            <a:ext cx="6311900" cy="189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6B1A9B-EE3C-F955-721E-1B30B4B38E43}"/>
              </a:ext>
            </a:extLst>
          </p:cNvPr>
          <p:cNvSpPr txBox="1"/>
          <p:nvPr/>
        </p:nvSpPr>
        <p:spPr>
          <a:xfrm>
            <a:off x="3991892" y="6287980"/>
            <a:ext cx="5591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attorneygeneral</a:t>
            </a:r>
            <a:r>
              <a:rPr lang="en-US" sz="800" dirty="0">
                <a:latin typeface="Century Gothic" panose="020B0502020202020204" pitchFamily="34" charset="0"/>
              </a:rPr>
              <a:t>/documents/</a:t>
            </a:r>
            <a:r>
              <a:rPr lang="en-US" sz="800" dirty="0" err="1">
                <a:latin typeface="Century Gothic" panose="020B0502020202020204" pitchFamily="34" charset="0"/>
              </a:rPr>
              <a:t>foi</a:t>
            </a:r>
            <a:r>
              <a:rPr lang="en-US" sz="800" dirty="0">
                <a:latin typeface="Century Gothic" panose="020B0502020202020204" pitchFamily="34" charset="0"/>
              </a:rPr>
              <a:t>/opioids-settlements/</a:t>
            </a:r>
            <a:r>
              <a:rPr lang="en-US" sz="800" dirty="0" err="1">
                <a:latin typeface="Century Gothic" panose="020B0502020202020204" pitchFamily="34" charset="0"/>
              </a:rPr>
              <a:t>guide.pdf</a:t>
            </a:r>
            <a:endParaRPr lang="en-US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8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B01B-50BA-8A7D-5803-4E7D5006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840" y="2781677"/>
            <a:ext cx="4307962" cy="1294645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latin typeface="Century Gothic" panose="020B0502020202020204" pitchFamily="34" charset="0"/>
              </a:rPr>
              <a:t>Future Subdivision Funds – Distributor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A5CE4D7-93BA-51CE-A441-0E31CB57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771" y="957367"/>
            <a:ext cx="5882710" cy="4943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D86B2-924A-5F9D-BD53-2C2A65F905AE}"/>
              </a:ext>
            </a:extLst>
          </p:cNvPr>
          <p:cNvSpPr txBox="1"/>
          <p:nvPr/>
        </p:nvSpPr>
        <p:spPr>
          <a:xfrm>
            <a:off x="4033520" y="6289040"/>
            <a:ext cx="5591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attorneygeneral</a:t>
            </a:r>
            <a:r>
              <a:rPr lang="en-US" sz="800" dirty="0">
                <a:latin typeface="Century Gothic" panose="020B0502020202020204" pitchFamily="34" charset="0"/>
              </a:rPr>
              <a:t>/documents/</a:t>
            </a:r>
            <a:r>
              <a:rPr lang="en-US" sz="800" dirty="0" err="1">
                <a:latin typeface="Century Gothic" panose="020B0502020202020204" pitchFamily="34" charset="0"/>
              </a:rPr>
              <a:t>foi</a:t>
            </a:r>
            <a:r>
              <a:rPr lang="en-US" sz="800" dirty="0">
                <a:latin typeface="Century Gothic" panose="020B0502020202020204" pitchFamily="34" charset="0"/>
              </a:rPr>
              <a:t>/opioids-settlements/</a:t>
            </a:r>
            <a:r>
              <a:rPr lang="en-US" sz="800" dirty="0" err="1">
                <a:latin typeface="Century Gothic" panose="020B0502020202020204" pitchFamily="34" charset="0"/>
              </a:rPr>
              <a:t>guide.pdf</a:t>
            </a:r>
            <a:endParaRPr lang="en-US" sz="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4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B01B-50BA-8A7D-5803-4E7D5006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87" y="2489955"/>
            <a:ext cx="4321427" cy="1878090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latin typeface="Century Gothic" panose="020B0502020202020204" pitchFamily="34" charset="0"/>
              </a:rPr>
              <a:t>Future Subdivision Funds – J&amp;J/Janssen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98C613D-0FAF-120E-D564-D6229CAB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60" y="1574800"/>
            <a:ext cx="6604000" cy="370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02D68-34C8-E4A9-5F35-30D32967A4C5}"/>
              </a:ext>
            </a:extLst>
          </p:cNvPr>
          <p:cNvSpPr txBox="1"/>
          <p:nvPr/>
        </p:nvSpPr>
        <p:spPr>
          <a:xfrm>
            <a:off x="4023360" y="6278880"/>
            <a:ext cx="55915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https://</a:t>
            </a:r>
            <a:r>
              <a:rPr lang="en-US" sz="800" dirty="0" err="1">
                <a:latin typeface="Century Gothic" panose="020B0502020202020204" pitchFamily="34" charset="0"/>
              </a:rPr>
              <a:t>www.tn.gov</a:t>
            </a:r>
            <a:r>
              <a:rPr lang="en-US" sz="800" dirty="0">
                <a:latin typeface="Century Gothic" panose="020B0502020202020204" pitchFamily="34" charset="0"/>
              </a:rPr>
              <a:t>/content/dam/</a:t>
            </a:r>
            <a:r>
              <a:rPr lang="en-US" sz="800" dirty="0" err="1">
                <a:latin typeface="Century Gothic" panose="020B0502020202020204" pitchFamily="34" charset="0"/>
              </a:rPr>
              <a:t>tn</a:t>
            </a:r>
            <a:r>
              <a:rPr lang="en-US" sz="800" dirty="0">
                <a:latin typeface="Century Gothic" panose="020B0502020202020204" pitchFamily="34" charset="0"/>
              </a:rPr>
              <a:t>/</a:t>
            </a:r>
            <a:r>
              <a:rPr lang="en-US" sz="800" dirty="0" err="1">
                <a:latin typeface="Century Gothic" panose="020B0502020202020204" pitchFamily="34" charset="0"/>
              </a:rPr>
              <a:t>attorneygeneral</a:t>
            </a:r>
            <a:r>
              <a:rPr lang="en-US" sz="800" dirty="0">
                <a:latin typeface="Century Gothic" panose="020B0502020202020204" pitchFamily="34" charset="0"/>
              </a:rPr>
              <a:t>/documents/</a:t>
            </a:r>
            <a:r>
              <a:rPr lang="en-US" sz="800" dirty="0" err="1">
                <a:latin typeface="Century Gothic" panose="020B0502020202020204" pitchFamily="34" charset="0"/>
              </a:rPr>
              <a:t>foi</a:t>
            </a:r>
            <a:r>
              <a:rPr lang="en-US" sz="800" dirty="0">
                <a:latin typeface="Century Gothic" panose="020B0502020202020204" pitchFamily="34" charset="0"/>
              </a:rPr>
              <a:t>/opioids-settlements/</a:t>
            </a:r>
            <a:r>
              <a:rPr lang="en-US" sz="800" dirty="0" err="1">
                <a:latin typeface="Century Gothic" panose="020B0502020202020204" pitchFamily="34" charset="0"/>
              </a:rPr>
              <a:t>guide.pdf</a:t>
            </a:r>
            <a:endParaRPr lang="en-US" sz="8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09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-template-blue swirl" id="{127B0EED-B21F-C84E-9BF1-EE808F1E1DB8}" vid="{33D308CE-2694-C64F-90BD-4C8051C357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5f06f4-81cd-4a9f-9e07-d9e635e88fa9">
      <Terms xmlns="http://schemas.microsoft.com/office/infopath/2007/PartnerControls"/>
    </lcf76f155ced4ddcb4097134ff3c332f>
    <TaxCatchAll xmlns="b4ad8ab6-4a7f-404e-9f4b-a4f22f616bb4" xsi:nil="true"/>
    <Date_x002f_Time xmlns="c85f06f4-81cd-4a9f-9e07-d9e635e88fa9" xsi:nil="true"/>
    <Agency xmlns="c85f06f4-81cd-4a9f-9e07-d9e635e88fa9">
      <Value>IPS Admin</Value>
    </Agenc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1FBFD374012B47B6C17782ADB52911" ma:contentTypeVersion="20" ma:contentTypeDescription="Create a new document." ma:contentTypeScope="" ma:versionID="5fff520573cb046dc63ec00473d97269">
  <xsd:schema xmlns:xsd="http://www.w3.org/2001/XMLSchema" xmlns:xs="http://www.w3.org/2001/XMLSchema" xmlns:p="http://schemas.microsoft.com/office/2006/metadata/properties" xmlns:ns2="c85f06f4-81cd-4a9f-9e07-d9e635e88fa9" xmlns:ns3="b4ad8ab6-4a7f-404e-9f4b-a4f22f616bb4" targetNamespace="http://schemas.microsoft.com/office/2006/metadata/properties" ma:root="true" ma:fieldsID="0876f377808e8d260b99025d34b1c045" ns2:_="" ns3:_="">
    <xsd:import namespace="c85f06f4-81cd-4a9f-9e07-d9e635e88fa9"/>
    <xsd:import namespace="b4ad8ab6-4a7f-404e-9f4b-a4f22f616bb4"/>
    <xsd:element name="properties">
      <xsd:complexType>
        <xsd:sequence>
          <xsd:element name="documentManagement">
            <xsd:complexType>
              <xsd:all>
                <xsd:element ref="ns2:Date_x002f_Time" minOccurs="0"/>
                <xsd:element ref="ns2:Agency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f06f4-81cd-4a9f-9e07-d9e635e88fa9" elementFormDefault="qualified">
    <xsd:import namespace="http://schemas.microsoft.com/office/2006/documentManagement/types"/>
    <xsd:import namespace="http://schemas.microsoft.com/office/infopath/2007/PartnerControls"/>
    <xsd:element name="Date_x002f_Time" ma:index="2" nillable="true" ma:displayName="Date/Time" ma:format="DateOnly" ma:internalName="Date_x002f_Time" ma:readOnly="false">
      <xsd:simpleType>
        <xsd:restriction base="dms:DateTime"/>
      </xsd:simpleType>
    </xsd:element>
    <xsd:element name="Agency" ma:index="3" nillable="true" ma:displayName="Agency" ma:default="IPS Admin" ma:description="Select your agency" ma:internalName="Agency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PS Admin"/>
                    <xsd:enumeration value="CIS"/>
                    <xsd:enumeration value="CTAS"/>
                    <xsd:enumeration value="LEIC"/>
                    <xsd:enumeration value="MTAS"/>
                    <xsd:enumeration value="NCEL"/>
                    <xsd:enumeration value="TLC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8ab95b9-39aa-4b9d-a2e7-0451eedf9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ad8ab6-4a7f-404e-9f4b-a4f22f616bb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5" nillable="true" ma:displayName="Taxonomy Catch All Column" ma:hidden="true" ma:list="{5555f27d-5fb4-414d-a1e7-6de8199c3b2a}" ma:internalName="TaxCatchAll" ma:showField="CatchAllData" ma:web="b4ad8ab6-4a7f-404e-9f4b-a4f22f616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F02ABD-9230-4D87-B1AC-344890E6C764}">
  <ds:schemaRefs>
    <ds:schemaRef ds:uri="http://schemas.microsoft.com/office/2006/metadata/properties"/>
    <ds:schemaRef ds:uri="http://schemas.microsoft.com/office/infopath/2007/PartnerControls"/>
    <ds:schemaRef ds:uri="c85f06f4-81cd-4a9f-9e07-d9e635e88fa9"/>
    <ds:schemaRef ds:uri="b4ad8ab6-4a7f-404e-9f4b-a4f22f616bb4"/>
  </ds:schemaRefs>
</ds:datastoreItem>
</file>

<file path=customXml/itemProps2.xml><?xml version="1.0" encoding="utf-8"?>
<ds:datastoreItem xmlns:ds="http://schemas.openxmlformats.org/officeDocument/2006/customXml" ds:itemID="{FCB9DEC4-7AEC-47DF-885B-0F7429BD51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f06f4-81cd-4a9f-9e07-d9e635e88fa9"/>
    <ds:schemaRef ds:uri="b4ad8ab6-4a7f-404e-9f4b-a4f22f616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F9E59B-2C1C-4E9E-ADA4-4CDE7A849D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7791</TotalTime>
  <Words>1294</Words>
  <Application>Microsoft Macintosh PowerPoint</Application>
  <PresentationFormat>Widescreen</PresentationFormat>
  <Paragraphs>178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Century Gothic</vt:lpstr>
      <vt:lpstr>Courier New</vt:lpstr>
      <vt:lpstr>Gotham Black</vt:lpstr>
      <vt:lpstr>Gotham Bold</vt:lpstr>
      <vt:lpstr>Gotham Book</vt:lpstr>
      <vt:lpstr>Gotham Light</vt:lpstr>
      <vt:lpstr>Gotham Medium</vt:lpstr>
      <vt:lpstr>Office Theme</vt:lpstr>
      <vt:lpstr>PowerPoint Presentation</vt:lpstr>
      <vt:lpstr>Opioid Abatement Solutions</vt:lpstr>
      <vt:lpstr>The “Three Buckets” </vt:lpstr>
      <vt:lpstr>Total Current Settlement Amounts</vt:lpstr>
      <vt:lpstr>PowerPoint Presentation</vt:lpstr>
      <vt:lpstr>PowerPoint Presentation</vt:lpstr>
      <vt:lpstr>Distributed Subdivision Funds - 2022 </vt:lpstr>
      <vt:lpstr>Future Subdivision Funds – Distributor </vt:lpstr>
      <vt:lpstr>Future Subdivision Funds – J&amp;J/Janssen </vt:lpstr>
      <vt:lpstr>Opioid Abatement Council Act – 2021  PC No. 491: To establish the fund and assemble the council</vt:lpstr>
      <vt:lpstr>Abatement Funds - County Allocations</vt:lpstr>
      <vt:lpstr>County Allocation Data</vt:lpstr>
      <vt:lpstr>County Allocations  </vt:lpstr>
      <vt:lpstr>County Abatement Payments - 2023 </vt:lpstr>
      <vt:lpstr>Future Abatement Payments – J&amp;J/Distributor </vt:lpstr>
      <vt:lpstr>Abatement Funds – County Reporting </vt:lpstr>
      <vt:lpstr>Approved Remediation Uses Core Strategies  </vt:lpstr>
      <vt:lpstr>2nd Wave Settlements – $490 Million</vt:lpstr>
      <vt:lpstr>Abatement Funds – Community Grants </vt:lpstr>
      <vt:lpstr>Endo Bankruptcy: Pending </vt:lpstr>
      <vt:lpstr>Assemble a Task Force 5-7 Reps </vt:lpstr>
      <vt:lpstr>Johns Hopkins Five Guiding Principles </vt:lpstr>
      <vt:lpstr>Conduct a Local Needs Assessment</vt:lpstr>
      <vt:lpstr>PowerPoint Presentation</vt:lpstr>
      <vt:lpstr>IPS SMART Consultants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Tourville, Jennifer Gale</dc:creator>
  <cp:lastModifiedBy>Tourville, Jennifer Gale</cp:lastModifiedBy>
  <cp:revision>7</cp:revision>
  <dcterms:created xsi:type="dcterms:W3CDTF">2022-10-18T18:00:14Z</dcterms:created>
  <dcterms:modified xsi:type="dcterms:W3CDTF">2023-05-23T01:21:15Z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0x010100601FBFD374012B47B6C17782ADB52911</vt:lpwstr>
  </property>
</Properties>
</file>